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6" r:id="rId2"/>
    <p:sldId id="592" r:id="rId3"/>
    <p:sldId id="533" r:id="rId4"/>
    <p:sldId id="535" r:id="rId5"/>
    <p:sldId id="608" r:id="rId6"/>
    <p:sldId id="609" r:id="rId7"/>
    <p:sldId id="813" r:id="rId8"/>
    <p:sldId id="611" r:id="rId9"/>
    <p:sldId id="612" r:id="rId10"/>
    <p:sldId id="613" r:id="rId11"/>
    <p:sldId id="614" r:id="rId12"/>
    <p:sldId id="615" r:id="rId13"/>
    <p:sldId id="616" r:id="rId14"/>
    <p:sldId id="536" r:id="rId15"/>
    <p:sldId id="542" r:id="rId16"/>
    <p:sldId id="543" r:id="rId17"/>
    <p:sldId id="636" r:id="rId18"/>
    <p:sldId id="637" r:id="rId19"/>
    <p:sldId id="640" r:id="rId20"/>
    <p:sldId id="641" r:id="rId21"/>
    <p:sldId id="621" r:id="rId22"/>
    <p:sldId id="547" r:id="rId23"/>
    <p:sldId id="642" r:id="rId24"/>
    <p:sldId id="603" r:id="rId25"/>
    <p:sldId id="548" r:id="rId26"/>
    <p:sldId id="549" r:id="rId27"/>
    <p:sldId id="602" r:id="rId28"/>
    <p:sldId id="876" r:id="rId29"/>
    <p:sldId id="555" r:id="rId30"/>
    <p:sldId id="556" r:id="rId31"/>
    <p:sldId id="557" r:id="rId32"/>
    <p:sldId id="805" r:id="rId33"/>
    <p:sldId id="559" r:id="rId34"/>
    <p:sldId id="875" r:id="rId35"/>
    <p:sldId id="877" r:id="rId36"/>
    <p:sldId id="878" r:id="rId37"/>
    <p:sldId id="879" r:id="rId38"/>
    <p:sldId id="880" r:id="rId39"/>
    <p:sldId id="881" r:id="rId40"/>
    <p:sldId id="458" r:id="rId41"/>
    <p:sldId id="459" r:id="rId42"/>
    <p:sldId id="460" r:id="rId43"/>
    <p:sldId id="263" r:id="rId44"/>
    <p:sldId id="264" r:id="rId45"/>
    <p:sldId id="265" r:id="rId46"/>
    <p:sldId id="266" r:id="rId47"/>
    <p:sldId id="461" r:id="rId48"/>
    <p:sldId id="463" r:id="rId49"/>
    <p:sldId id="267" r:id="rId50"/>
    <p:sldId id="268" r:id="rId51"/>
    <p:sldId id="275" r:id="rId52"/>
    <p:sldId id="886" r:id="rId53"/>
    <p:sldId id="882" r:id="rId54"/>
    <p:sldId id="883" r:id="rId55"/>
    <p:sldId id="884" r:id="rId56"/>
    <p:sldId id="823" r:id="rId57"/>
    <p:sldId id="885" r:id="rId58"/>
    <p:sldId id="683" r:id="rId59"/>
    <p:sldId id="699" r:id="rId60"/>
    <p:sldId id="730" r:id="rId61"/>
    <p:sldId id="700" r:id="rId62"/>
    <p:sldId id="701" r:id="rId63"/>
    <p:sldId id="750" r:id="rId64"/>
    <p:sldId id="772" r:id="rId65"/>
    <p:sldId id="757" r:id="rId66"/>
    <p:sldId id="769" r:id="rId67"/>
    <p:sldId id="771" r:id="rId68"/>
    <p:sldId id="851" r:id="rId69"/>
    <p:sldId id="890" r:id="rId70"/>
    <p:sldId id="887" r:id="rId71"/>
    <p:sldId id="888" r:id="rId72"/>
    <p:sldId id="889" r:id="rId73"/>
    <p:sldId id="853" r:id="rId74"/>
    <p:sldId id="854" r:id="rId75"/>
    <p:sldId id="855" r:id="rId76"/>
    <p:sldId id="856" r:id="rId77"/>
    <p:sldId id="857" r:id="rId78"/>
    <p:sldId id="858" r:id="rId79"/>
    <p:sldId id="852" r:id="rId80"/>
    <p:sldId id="859" r:id="rId81"/>
    <p:sldId id="860" r:id="rId82"/>
    <p:sldId id="861" r:id="rId83"/>
    <p:sldId id="862" r:id="rId84"/>
    <p:sldId id="863" r:id="rId85"/>
    <p:sldId id="864" r:id="rId86"/>
    <p:sldId id="865" r:id="rId87"/>
    <p:sldId id="866" r:id="rId88"/>
    <p:sldId id="867" r:id="rId89"/>
    <p:sldId id="869" r:id="rId90"/>
    <p:sldId id="870" r:id="rId91"/>
    <p:sldId id="871" r:id="rId92"/>
    <p:sldId id="872" r:id="rId93"/>
    <p:sldId id="873" r:id="rId94"/>
    <p:sldId id="874" r:id="rId95"/>
    <p:sldId id="760" r:id="rId96"/>
    <p:sldId id="761" r:id="rId97"/>
    <p:sldId id="762" r:id="rId98"/>
    <p:sldId id="763" r:id="rId99"/>
    <p:sldId id="822" r:id="rId100"/>
    <p:sldId id="824" r:id="rId101"/>
    <p:sldId id="836" r:id="rId102"/>
    <p:sldId id="837" r:id="rId103"/>
    <p:sldId id="838" r:id="rId104"/>
    <p:sldId id="839" r:id="rId105"/>
    <p:sldId id="840" r:id="rId106"/>
    <p:sldId id="841" r:id="rId107"/>
    <p:sldId id="842" r:id="rId108"/>
    <p:sldId id="843" r:id="rId109"/>
    <p:sldId id="844" r:id="rId110"/>
    <p:sldId id="845" r:id="rId111"/>
    <p:sldId id="846" r:id="rId112"/>
    <p:sldId id="847" r:id="rId113"/>
    <p:sldId id="848" r:id="rId114"/>
    <p:sldId id="849" r:id="rId115"/>
    <p:sldId id="891" r:id="rId116"/>
    <p:sldId id="765" r:id="rId117"/>
    <p:sldId id="776" r:id="rId118"/>
    <p:sldId id="724" r:id="rId119"/>
    <p:sldId id="725" r:id="rId120"/>
    <p:sldId id="726" r:id="rId121"/>
    <p:sldId id="719" r:id="rId122"/>
    <p:sldId id="720" r:id="rId123"/>
    <p:sldId id="721" r:id="rId124"/>
    <p:sldId id="850" r:id="rId1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1"/>
    <p:restoredTop sz="87050" autoAdjust="0"/>
  </p:normalViewPr>
  <p:slideViewPr>
    <p:cSldViewPr snapToGrid="0" snapToObjects="1">
      <p:cViewPr varScale="1">
        <p:scale>
          <a:sx n="131" d="100"/>
          <a:sy n="131" d="100"/>
        </p:scale>
        <p:origin x="1304"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image" Target="../media/image102.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image" Target="../media/image10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893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DA803C3-0348-4C62-8449-236AF813F2E9}" type="slidenum">
              <a:rPr lang="en-US">
                <a:solidFill>
                  <a:srgbClr val="000000"/>
                </a:solidFill>
              </a:rPr>
              <a:pPr/>
              <a:t>10</a:t>
            </a:fld>
            <a:endParaRPr lang="en-US">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13</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2421CB-D3D5-CA43-B642-30B46D41A925}" type="slidenum">
              <a:rPr lang="en-US" sz="1200">
                <a:latin typeface="Calibri" charset="0"/>
              </a:rPr>
              <a:pPr eaLnBrk="1" hangingPunct="1"/>
              <a:t>14</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51473A-C357-2348-B30A-A8766A7D205F}" type="slidenum">
              <a:rPr lang="en-US" sz="1200">
                <a:latin typeface="Calibri" charset="0"/>
              </a:rPr>
              <a:pPr eaLnBrk="1" hangingPunct="1"/>
              <a:t>15</a:t>
            </a:fld>
            <a:endParaRPr lang="en-US" sz="12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0A6D3D-3CE7-C042-9E70-DA1F8E501B21}" type="slidenum">
              <a:rPr lang="en-US" sz="1200">
                <a:latin typeface="Calibri" charset="0"/>
              </a:rPr>
              <a:pPr eaLnBrk="1" hangingPunct="1"/>
              <a:t>16</a:t>
            </a:fld>
            <a:endParaRPr lang="en-US" sz="1200">
              <a:latin typeface="Calibri" charset="0"/>
            </a:endParaRPr>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4F699F-D410-49CE-B5ED-89EFA4F72DB5}" type="slidenum">
              <a:rPr lang="en-US">
                <a:solidFill>
                  <a:prstClr val="black"/>
                </a:solidFill>
              </a:rPr>
              <a:pPr/>
              <a:t>17</a:t>
            </a:fld>
            <a:endParaRPr lang="en-US">
              <a:solidFill>
                <a:prstClr val="black"/>
              </a:solidFill>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B31BE2E-7F1E-4AC3-8568-F53BD60DAB99}" type="slidenum">
              <a:rPr lang="en-US" sz="1100" smtClean="0">
                <a:solidFill>
                  <a:srgbClr val="000000"/>
                </a:solidFill>
              </a:rPr>
              <a:pPr algn="r" fontAlgn="base">
                <a:spcBef>
                  <a:spcPct val="0"/>
                </a:spcBef>
                <a:spcAft>
                  <a:spcPct val="0"/>
                </a:spcAft>
              </a:pPr>
              <a:t>17</a:t>
            </a:fld>
            <a:endParaRPr lang="en-US" sz="1100">
              <a:solidFill>
                <a:srgbClr val="000000"/>
              </a:solidFill>
            </a:endParaRPr>
          </a:p>
        </p:txBody>
      </p:sp>
      <p:sp>
        <p:nvSpPr>
          <p:cNvPr id="123908" name="Rectangle 2"/>
          <p:cNvSpPr>
            <a:spLocks noGrp="1" noRot="1" noChangeAspect="1" noChangeArrowheads="1" noTextEdit="1"/>
          </p:cNvSpPr>
          <p:nvPr>
            <p:ph type="sldImg"/>
          </p:nvPr>
        </p:nvSpPr>
        <p:spPr>
          <a:xfrm>
            <a:off x="1144588" y="685800"/>
            <a:ext cx="4572000" cy="3429000"/>
          </a:xfrm>
          <a:ln/>
        </p:spPr>
      </p:sp>
      <p:sp>
        <p:nvSpPr>
          <p:cNvPr id="12390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18</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18</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19</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19</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20</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20</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21</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21</a:t>
            </a:fld>
            <a:endParaRPr lang="en-US" sz="120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2</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2</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fr-FR"/>
              <a:t>CS 376 Lecture 7 Segmentation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C1028D-CB48-CE40-845F-21BED150DDB7}" type="slidenum">
              <a:rPr lang="en-US" sz="1200">
                <a:latin typeface="Calibri" charset="0"/>
              </a:rPr>
              <a:pPr eaLnBrk="1" hangingPunct="1"/>
              <a:t>22</a:t>
            </a:fld>
            <a:endParaRPr lang="en-US" sz="120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158740-A72D-064F-A19B-43E4A83A341D}" type="slidenum">
              <a:rPr lang="en-US" sz="1200">
                <a:latin typeface="Calibri" charset="0"/>
              </a:rPr>
              <a:pPr eaLnBrk="1" hangingPunct="1"/>
              <a:t>25</a:t>
            </a:fld>
            <a:endParaRPr lang="en-US" sz="120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26</a:t>
            </a:fld>
            <a:endParaRPr lang="en-US" sz="120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28</a:t>
            </a:fld>
            <a:endParaRPr lang="en-US" sz="1200">
              <a:latin typeface="Calibri" charset="0"/>
            </a:endParaRPr>
          </a:p>
        </p:txBody>
      </p:sp>
    </p:spTree>
    <p:extLst>
      <p:ext uri="{BB962C8B-B14F-4D97-AF65-F5344CB8AC3E}">
        <p14:creationId xmlns:p14="http://schemas.microsoft.com/office/powerpoint/2010/main" val="2893675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5C30D4-DACD-3241-912E-92D7B0875E72}" type="slidenum">
              <a:rPr lang="en-US" sz="1200">
                <a:latin typeface="Calibri" charset="0"/>
              </a:rPr>
              <a:pPr eaLnBrk="1" hangingPunct="1"/>
              <a:t>29</a:t>
            </a:fld>
            <a:endParaRPr lang="en-US" sz="1200">
              <a:latin typeface="Calibri" charset="0"/>
            </a:endParaRPr>
          </a:p>
        </p:txBody>
      </p:sp>
      <p:sp>
        <p:nvSpPr>
          <p:cNvPr id="66562"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6563"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92042C-0FC8-614A-8F82-B967E48F0212}" type="slidenum">
              <a:rPr lang="en-US" sz="1200">
                <a:latin typeface="Calibri" charset="0"/>
              </a:rPr>
              <a:pPr eaLnBrk="1" hangingPunct="1"/>
              <a:t>30</a:t>
            </a:fld>
            <a:endParaRPr lang="en-US" sz="1200">
              <a:latin typeface="Calibri" charset="0"/>
            </a:endParaRPr>
          </a:p>
        </p:txBody>
      </p:sp>
      <p:sp>
        <p:nvSpPr>
          <p:cNvPr id="68610"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8611"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54D88D-E04E-004A-83CB-C8EEE81E1B1F}" type="slidenum">
              <a:rPr lang="en-US" sz="1200">
                <a:latin typeface="Calibri" charset="0"/>
              </a:rPr>
              <a:pPr eaLnBrk="1" hangingPunct="1"/>
              <a:t>31</a:t>
            </a:fld>
            <a:endParaRPr lang="en-US" sz="1200">
              <a:latin typeface="Calibri" charset="0"/>
            </a:endParaRPr>
          </a:p>
        </p:txBody>
      </p:sp>
      <p:sp>
        <p:nvSpPr>
          <p:cNvPr id="70658"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0659"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8931CB-7565-7347-A669-D40BB84CEE7F}" type="slidenum">
              <a:rPr lang="en-US" sz="1200">
                <a:latin typeface="Calibri" charset="0"/>
              </a:rPr>
              <a:pPr eaLnBrk="1" hangingPunct="1"/>
              <a:t>32</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2707" name="Rectangle 3"/>
          <p:cNvSpPr>
            <a:spLocks noGrp="1" noChangeArrowheads="1"/>
          </p:cNvSpPr>
          <p:nvPr>
            <p:ph type="body" idx="1"/>
          </p:nvPr>
        </p:nvSpPr>
        <p:spPr bwMode="auto">
          <a:xfrm>
            <a:off x="830263" y="3779838"/>
            <a:ext cx="4632325" cy="35829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AE6AE1-12D4-C543-8523-DC65ED6C421C}" type="slidenum">
              <a:rPr lang="en-US" sz="1200">
                <a:latin typeface="Calibri" charset="0"/>
              </a:rPr>
              <a:pPr eaLnBrk="1" hangingPunct="1"/>
              <a:t>33</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781445-D9E9-3C47-A49E-D75BB288317A}"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35</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554892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967011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37</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197080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38</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479587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18164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53</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72662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54</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06736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55</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657380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56</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908044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57</a:t>
            </a:fld>
            <a:endParaRPr lang="en-US"/>
          </a:p>
        </p:txBody>
      </p:sp>
    </p:spTree>
    <p:extLst>
      <p:ext uri="{BB962C8B-B14F-4D97-AF65-F5344CB8AC3E}">
        <p14:creationId xmlns:p14="http://schemas.microsoft.com/office/powerpoint/2010/main" val="31685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4AFEDE-8CA6-094E-89CE-1BA5077426F9}" type="slidenum">
              <a:rPr lang="en-US" sz="1200">
                <a:latin typeface="Calibri" charset="0"/>
              </a:rPr>
              <a:pPr eaLnBrk="1" hangingPunct="1"/>
              <a:t>4</a:t>
            </a:fld>
            <a:endParaRPr lang="en-US" sz="12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a:t>Bovw</a:t>
            </a:r>
            <a:r>
              <a:rPr lang="en-US" baseline="0" dirty="0"/>
              <a:t> – </a:t>
            </a:r>
            <a:r>
              <a:rPr lang="en-US" baseline="0" dirty="0" err="1"/>
              <a:t>construitea</a:t>
            </a:r>
            <a:r>
              <a:rPr lang="en-US" baseline="0" dirty="0"/>
              <a:t> </a:t>
            </a:r>
            <a:r>
              <a:rPr lang="en-US" baseline="0" dirty="0" err="1"/>
              <a:t>unui</a:t>
            </a:r>
            <a:r>
              <a:rPr lang="en-US" baseline="0" dirty="0"/>
              <a:t> </a:t>
            </a:r>
            <a:r>
              <a:rPr lang="en-US" baseline="0" dirty="0" err="1"/>
              <a:t>vocabular</a:t>
            </a:r>
            <a:r>
              <a:rPr lang="en-US" baseline="0" dirty="0"/>
              <a:t> de </a:t>
            </a:r>
            <a:r>
              <a:rPr lang="en-US" baseline="0" dirty="0" err="1"/>
              <a:t>cuvinte</a:t>
            </a:r>
            <a:r>
              <a:rPr lang="en-US" baseline="0" dirty="0"/>
              <a:t> </a:t>
            </a:r>
            <a:r>
              <a:rPr lang="en-US" baseline="0" dirty="0" err="1"/>
              <a:t>vizuale</a:t>
            </a:r>
            <a:r>
              <a:rPr lang="en-US" baseline="0" dirty="0"/>
              <a:t> </a:t>
            </a:r>
            <a:r>
              <a:rPr lang="en-US" baseline="0" dirty="0" err="1"/>
              <a:t>prin</a:t>
            </a:r>
            <a:r>
              <a:rPr lang="en-US" baseline="0" dirty="0"/>
              <a:t> </a:t>
            </a:r>
            <a:r>
              <a:rPr lang="en-US" baseline="0" dirty="0" err="1"/>
              <a:t>folosirea</a:t>
            </a:r>
            <a:r>
              <a:rPr lang="en-US" baseline="0" dirty="0"/>
              <a:t> </a:t>
            </a:r>
            <a:r>
              <a:rPr lang="en-US" baseline="0" dirty="0" err="1"/>
              <a:t>unei</a:t>
            </a:r>
            <a:r>
              <a:rPr lang="en-US" baseline="0" dirty="0"/>
              <a:t> </a:t>
            </a:r>
            <a:r>
              <a:rPr lang="en-US" baseline="0" dirty="0" err="1"/>
              <a:t>metode</a:t>
            </a:r>
            <a:r>
              <a:rPr lang="en-US" baseline="0" dirty="0"/>
              <a:t> de clustering </a:t>
            </a:r>
            <a:r>
              <a:rPr lang="en-US" baseline="0" dirty="0" err="1"/>
              <a:t>pentru</a:t>
            </a:r>
            <a:r>
              <a:rPr lang="en-US" baseline="0" dirty="0"/>
              <a:t> a </a:t>
            </a:r>
            <a:r>
              <a:rPr lang="en-US" baseline="0" dirty="0" err="1"/>
              <a:t>grupa</a:t>
            </a:r>
            <a:r>
              <a:rPr lang="en-US" baseline="0" dirty="0"/>
              <a:t> </a:t>
            </a:r>
            <a:r>
              <a:rPr lang="en-US" baseline="0" dirty="0" err="1"/>
              <a:t>descriptori</a:t>
            </a:r>
            <a:r>
              <a:rPr lang="en-US" baseline="0" dirty="0"/>
              <a:t> </a:t>
            </a:r>
            <a:r>
              <a:rPr lang="en-US" baseline="0" dirty="0" err="1"/>
              <a:t>locali</a:t>
            </a:r>
            <a:r>
              <a:rPr lang="en-US" baseline="0" dirty="0"/>
              <a:t> din imagine</a:t>
            </a:r>
          </a:p>
          <a:p>
            <a:pPr eaLnBrk="1" hangingPunct="1">
              <a:spcBef>
                <a:spcPct val="0"/>
              </a:spcBef>
            </a:pPr>
            <a:r>
              <a:rPr lang="en-US" baseline="0" dirty="0" err="1"/>
              <a:t>Inspirat</a:t>
            </a:r>
            <a:r>
              <a:rPr lang="en-US" baseline="0" dirty="0"/>
              <a:t> din </a:t>
            </a:r>
            <a:r>
              <a:rPr lang="en-US" baseline="0" dirty="0" err="1"/>
              <a:t>procesarea</a:t>
            </a:r>
            <a:r>
              <a:rPr lang="en-US" baseline="0" dirty="0"/>
              <a:t> </a:t>
            </a:r>
            <a:r>
              <a:rPr lang="en-US" baseline="0" dirty="0" err="1"/>
              <a:t>limbajului</a:t>
            </a:r>
            <a:r>
              <a:rPr lang="en-US" baseline="0" dirty="0"/>
              <a:t> natural , </a:t>
            </a:r>
            <a:r>
              <a:rPr lang="en-US" baseline="0" dirty="0" err="1"/>
              <a:t>regasirea</a:t>
            </a:r>
            <a:r>
              <a:rPr lang="en-US" baseline="0" dirty="0"/>
              <a:t> </a:t>
            </a:r>
            <a:r>
              <a:rPr lang="en-US" baseline="0" dirty="0" err="1"/>
              <a:t>informatiei</a:t>
            </a:r>
            <a:endParaRPr lang="en-US" dirty="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61</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62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63</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64</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65</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66</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67</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68</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63DB073-C432-46BF-BB1E-D9F2022FC15E}" type="slidenum">
              <a:rPr lang="en-US">
                <a:solidFill>
                  <a:srgbClr val="000000"/>
                </a:solidFill>
              </a:rPr>
              <a:pPr/>
              <a:t>5</a:t>
            </a:fld>
            <a:endParaRPr lang="en-US">
              <a:solidFill>
                <a:srgbClr val="000000"/>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a:latin typeface="Arial" pitchFamily="34" charset="0"/>
            </a:endParaRPr>
          </a:p>
        </p:txBody>
      </p:sp>
      <p:sp>
        <p:nvSpPr>
          <p:cNvPr id="249860" name="Slide Number Placeholder 3"/>
          <p:cNvSpPr>
            <a:spLocks noGrp="1"/>
          </p:cNvSpPr>
          <p:nvPr>
            <p:ph type="sldNum" sz="quarter" idx="5"/>
          </p:nvPr>
        </p:nvSpPr>
        <p:spPr>
          <a:noFill/>
        </p:spPr>
        <p:txBody>
          <a:bodyPr/>
          <a:lstStyle/>
          <a:p>
            <a:pPr algn="r" rtl="0" fontAlgn="base">
              <a:spcBef>
                <a:spcPct val="0"/>
              </a:spcBef>
              <a:spcAft>
                <a:spcPct val="0"/>
              </a:spcAft>
            </a:pPr>
            <a:fld id="{030D1969-8DF6-4ACE-AB8A-BBF50543F3BF}" type="slidenum">
              <a:rPr lang="en-US" sz="1200" b="1" kern="1200">
                <a:solidFill>
                  <a:srgbClr val="000000"/>
                </a:solidFill>
                <a:latin typeface="Arial" pitchFamily="34" charset="0"/>
                <a:ea typeface="+mn-ea"/>
                <a:cs typeface="+mn-cs"/>
              </a:rPr>
              <a:pPr algn="r" rtl="0" fontAlgn="base">
                <a:spcBef>
                  <a:spcPct val="0"/>
                </a:spcBef>
                <a:spcAft>
                  <a:spcPct val="0"/>
                </a:spcAft>
              </a:pPr>
              <a:t>69</a:t>
            </a:fld>
            <a:endParaRPr lang="en-US" sz="12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23665233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04499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261412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72</a:t>
            </a:fld>
            <a:endParaRPr lang="en-US" sz="11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533022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73</a:t>
            </a:fld>
            <a:endParaRPr lang="en-US" sz="1100" b="1" kern="1200">
              <a:solidFill>
                <a:srgbClr val="000000"/>
              </a:solidFill>
              <a:latin typeface="Arial" pitchFamily="34" charset="0"/>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139825" y="682625"/>
            <a:ext cx="4552950" cy="3414713"/>
          </a:xfrm>
          <a:ln/>
        </p:spPr>
      </p:sp>
      <p:sp>
        <p:nvSpPr>
          <p:cNvPr id="268291" name="Rectangle 3"/>
          <p:cNvSpPr>
            <a:spLocks noGrp="1" noChangeArrowheads="1"/>
          </p:cNvSpPr>
          <p:nvPr>
            <p:ph type="body" idx="1"/>
          </p:nvPr>
        </p:nvSpPr>
        <p:spPr>
          <a:xfrm>
            <a:off x="890588" y="4324350"/>
            <a:ext cx="5048250" cy="4170363"/>
          </a:xfrm>
          <a:noFill/>
          <a:ln/>
        </p:spPr>
        <p:txBody>
          <a:bodyPr/>
          <a:lstStyle/>
          <a:p>
            <a:endParaRPr lang="en-US">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EDB6B19-4D4F-4E17-93AB-B29761E57953}" type="slidenum">
              <a:rPr lang="en-US" smtClean="0"/>
              <a:pPr/>
              <a:t>79</a:t>
            </a:fld>
            <a:endParaRPr lang="en-US"/>
          </a:p>
        </p:txBody>
      </p:sp>
      <p:sp>
        <p:nvSpPr>
          <p:cNvPr id="36867" name="Rectangle 2"/>
          <p:cNvSpPr>
            <a:spLocks noGrp="1" noRot="1" noChangeAspect="1" noChangeArrowheads="1" noTextEdit="1"/>
          </p:cNvSpPr>
          <p:nvPr>
            <p:ph type="sldImg"/>
          </p:nvPr>
        </p:nvSpPr>
        <p:spPr>
          <a:xfrm>
            <a:off x="1139825" y="682625"/>
            <a:ext cx="4552950" cy="3414713"/>
          </a:xfrm>
          <a:ln/>
        </p:spPr>
      </p:sp>
      <p:sp>
        <p:nvSpPr>
          <p:cNvPr id="36868" name="Rectangle 3"/>
          <p:cNvSpPr>
            <a:spLocks noGrp="1" noChangeArrowheads="1"/>
          </p:cNvSpPr>
          <p:nvPr>
            <p:ph type="body" idx="1"/>
          </p:nvPr>
        </p:nvSpPr>
        <p:spPr>
          <a:xfrm>
            <a:off x="889992" y="4324048"/>
            <a:ext cx="5048250" cy="4171346"/>
          </a:xfrm>
          <a:noFill/>
          <a:ln/>
        </p:spPr>
        <p:txBody>
          <a:bodyPr/>
          <a:lstStyle/>
          <a:p>
            <a:pPr eaLnBrk="1" hangingPunct="1"/>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7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Slide Image Placeholder 1"/>
          <p:cNvSpPr>
            <a:spLocks noGrp="1" noRot="1" noChangeAspect="1" noTextEdit="1"/>
          </p:cNvSpPr>
          <p:nvPr>
            <p:ph type="sldImg"/>
          </p:nvPr>
        </p:nvSpPr>
        <p:spPr bwMode="auto">
          <a:noFill/>
          <a:ln>
            <a:solidFill>
              <a:srgbClr val="000000"/>
            </a:solidFill>
            <a:miter lim="800000"/>
            <a:headEnd/>
            <a:tailEnd/>
          </a:ln>
        </p:spPr>
      </p:sp>
      <p:sp>
        <p:nvSpPr>
          <p:cNvPr id="468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5764" name="Slide Number Placeholder 3"/>
          <p:cNvSpPr>
            <a:spLocks noGrp="1"/>
          </p:cNvSpPr>
          <p:nvPr>
            <p:ph type="sldNum" sz="quarter" idx="5"/>
          </p:nvPr>
        </p:nvSpPr>
        <p:spPr/>
        <p:txBody>
          <a:bodyPr/>
          <a:lstStyle/>
          <a:p>
            <a:pPr>
              <a:defRPr/>
            </a:pPr>
            <a:fld id="{380B1708-BD89-4590-A5DF-8DE5B8245F6F}" type="slidenum">
              <a:rPr lang="en-US">
                <a:solidFill>
                  <a:srgbClr val="000000"/>
                </a:solidFill>
              </a:rPr>
              <a:pPr>
                <a:defRPr/>
              </a:pPr>
              <a:t>81</a:t>
            </a:fld>
            <a:endParaRPr lang="en-US">
              <a:solidFill>
                <a:srgbClr val="000000"/>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7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6</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Slide Image Placeholder 1"/>
          <p:cNvSpPr>
            <a:spLocks noGrp="1" noRot="1" noChangeAspect="1" noTextEdit="1"/>
          </p:cNvSpPr>
          <p:nvPr>
            <p:ph type="sldImg"/>
          </p:nvPr>
        </p:nvSpPr>
        <p:spPr bwMode="auto">
          <a:noFill/>
          <a:ln>
            <a:solidFill>
              <a:srgbClr val="000000"/>
            </a:solidFill>
            <a:miter lim="800000"/>
            <a:headEnd/>
            <a:tailEnd/>
          </a:ln>
        </p:spPr>
      </p:sp>
      <p:sp>
        <p:nvSpPr>
          <p:cNvPr id="470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6788" name="Slide Number Placeholder 3"/>
          <p:cNvSpPr>
            <a:spLocks noGrp="1"/>
          </p:cNvSpPr>
          <p:nvPr>
            <p:ph type="sldNum" sz="quarter" idx="5"/>
          </p:nvPr>
        </p:nvSpPr>
        <p:spPr/>
        <p:txBody>
          <a:bodyPr/>
          <a:lstStyle/>
          <a:p>
            <a:pPr>
              <a:defRPr/>
            </a:pPr>
            <a:fld id="{469A267B-BD32-43C4-B33B-19472DA75AFE}" type="slidenum">
              <a:rPr lang="en-US">
                <a:solidFill>
                  <a:srgbClr val="000000"/>
                </a:solidFill>
              </a:rPr>
              <a:pPr>
                <a:defRPr/>
              </a:pPr>
              <a:t>83</a:t>
            </a:fld>
            <a:endParaRPr lang="en-US">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Slide Image Placeholder 1"/>
          <p:cNvSpPr>
            <a:spLocks noGrp="1" noRot="1" noChangeAspect="1" noTextEdit="1"/>
          </p:cNvSpPr>
          <p:nvPr>
            <p:ph type="sldImg"/>
          </p:nvPr>
        </p:nvSpPr>
        <p:spPr bwMode="auto">
          <a:noFill/>
          <a:ln>
            <a:solidFill>
              <a:srgbClr val="000000"/>
            </a:solidFill>
            <a:miter lim="800000"/>
            <a:headEnd/>
            <a:tailEnd/>
          </a:ln>
        </p:spPr>
      </p:sp>
      <p:sp>
        <p:nvSpPr>
          <p:cNvPr id="471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7812" name="Slide Number Placeholder 3"/>
          <p:cNvSpPr>
            <a:spLocks noGrp="1"/>
          </p:cNvSpPr>
          <p:nvPr>
            <p:ph type="sldNum" sz="quarter" idx="5"/>
          </p:nvPr>
        </p:nvSpPr>
        <p:spPr/>
        <p:txBody>
          <a:bodyPr/>
          <a:lstStyle/>
          <a:p>
            <a:pPr>
              <a:defRPr/>
            </a:pPr>
            <a:fld id="{E732C73D-37D4-491C-815A-F8FFCD131813}" type="slidenum">
              <a:rPr lang="en-US">
                <a:solidFill>
                  <a:srgbClr val="000000"/>
                </a:solidFill>
              </a:rPr>
              <a:pPr>
                <a:defRPr/>
              </a:pPr>
              <a:t>84</a:t>
            </a:fld>
            <a:endParaRPr lang="en-US">
              <a:solidFill>
                <a:srgbClr val="000000"/>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Slide Image Placeholder 1"/>
          <p:cNvSpPr>
            <a:spLocks noGrp="1" noRot="1" noChangeAspect="1" noTextEdit="1"/>
          </p:cNvSpPr>
          <p:nvPr>
            <p:ph type="sldImg"/>
          </p:nvPr>
        </p:nvSpPr>
        <p:spPr bwMode="auto">
          <a:noFill/>
          <a:ln>
            <a:solidFill>
              <a:srgbClr val="000000"/>
            </a:solidFill>
            <a:miter lim="800000"/>
            <a:headEnd/>
            <a:tailEnd/>
          </a:ln>
        </p:spPr>
      </p:sp>
      <p:sp>
        <p:nvSpPr>
          <p:cNvPr id="472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8836" name="Slide Number Placeholder 3"/>
          <p:cNvSpPr>
            <a:spLocks noGrp="1"/>
          </p:cNvSpPr>
          <p:nvPr>
            <p:ph type="sldNum" sz="quarter" idx="5"/>
          </p:nvPr>
        </p:nvSpPr>
        <p:spPr/>
        <p:txBody>
          <a:bodyPr/>
          <a:lstStyle/>
          <a:p>
            <a:pPr>
              <a:defRPr/>
            </a:pPr>
            <a:fld id="{51EB44DF-10AC-4389-A095-16EA64788C48}" type="slidenum">
              <a:rPr lang="en-US">
                <a:solidFill>
                  <a:srgbClr val="000000"/>
                </a:solidFill>
              </a:rPr>
              <a:pPr>
                <a:defRPr/>
              </a:pPr>
              <a:t>85</a:t>
            </a:fld>
            <a:endParaRPr lang="en-US">
              <a:solidFill>
                <a:srgbClr val="000000"/>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86</a:t>
            </a:fld>
            <a:endParaRPr lang="en-US">
              <a:solidFill>
                <a:srgbClr val="000000"/>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87</a:t>
            </a:fld>
            <a:endParaRPr lang="en-US">
              <a:solidFill>
                <a:srgbClr val="000000"/>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Slide Image Placeholder 1"/>
          <p:cNvSpPr>
            <a:spLocks noGrp="1" noRot="1" noChangeAspect="1" noTextEdit="1"/>
          </p:cNvSpPr>
          <p:nvPr>
            <p:ph type="sldImg"/>
          </p:nvPr>
        </p:nvSpPr>
        <p:spPr bwMode="auto">
          <a:noFill/>
          <a:ln>
            <a:solidFill>
              <a:srgbClr val="000000"/>
            </a:solidFill>
            <a:miter lim="800000"/>
            <a:headEnd/>
            <a:tailEnd/>
          </a:ln>
        </p:spPr>
      </p:sp>
      <p:sp>
        <p:nvSpPr>
          <p:cNvPr id="473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49860" name="Slide Number Placeholder 3"/>
          <p:cNvSpPr>
            <a:spLocks noGrp="1"/>
          </p:cNvSpPr>
          <p:nvPr>
            <p:ph type="sldNum" sz="quarter" idx="5"/>
          </p:nvPr>
        </p:nvSpPr>
        <p:spPr/>
        <p:txBody>
          <a:bodyPr/>
          <a:lstStyle/>
          <a:p>
            <a:pPr>
              <a:defRPr/>
            </a:pPr>
            <a:fld id="{1A5937A3-EA6A-4BFC-839B-BF29873B67DF}" type="slidenum">
              <a:rPr lang="en-US">
                <a:solidFill>
                  <a:srgbClr val="000000"/>
                </a:solidFill>
              </a:rPr>
              <a:pPr>
                <a:defRPr/>
              </a:pPr>
              <a:t>88</a:t>
            </a:fld>
            <a:endParaRPr lang="en-US">
              <a:solidFill>
                <a:srgbClr val="000000"/>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Slide Image Placeholder 1"/>
          <p:cNvSpPr>
            <a:spLocks noGrp="1" noRot="1" noChangeAspect="1" noTextEdit="1"/>
          </p:cNvSpPr>
          <p:nvPr>
            <p:ph type="sldImg"/>
          </p:nvPr>
        </p:nvSpPr>
        <p:spPr bwMode="auto">
          <a:noFill/>
          <a:ln>
            <a:solidFill>
              <a:srgbClr val="000000"/>
            </a:solidFill>
            <a:miter lim="800000"/>
            <a:headEnd/>
            <a:tailEnd/>
          </a:ln>
        </p:spPr>
      </p:sp>
      <p:sp>
        <p:nvSpPr>
          <p:cNvPr id="475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51908" name="Slide Number Placeholder 3"/>
          <p:cNvSpPr>
            <a:spLocks noGrp="1"/>
          </p:cNvSpPr>
          <p:nvPr>
            <p:ph type="sldNum" sz="quarter" idx="5"/>
          </p:nvPr>
        </p:nvSpPr>
        <p:spPr/>
        <p:txBody>
          <a:bodyPr/>
          <a:lstStyle/>
          <a:p>
            <a:pPr>
              <a:defRPr/>
            </a:pPr>
            <a:fld id="{361B535E-4898-4AE8-AE94-2203D48CB07D}" type="slidenum">
              <a:rPr lang="en-US">
                <a:solidFill>
                  <a:srgbClr val="000000"/>
                </a:solidFill>
              </a:rPr>
              <a:pPr>
                <a:defRPr/>
              </a:pPr>
              <a:t>89</a:t>
            </a:fld>
            <a:endParaRPr lang="en-US">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p:spPr>
      </p:sp>
      <p:sp>
        <p:nvSpPr>
          <p:cNvPr id="476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52932" name="Slide Number Placeholder 3"/>
          <p:cNvSpPr>
            <a:spLocks noGrp="1"/>
          </p:cNvSpPr>
          <p:nvPr>
            <p:ph type="sldNum" sz="quarter" idx="5"/>
          </p:nvPr>
        </p:nvSpPr>
        <p:spPr/>
        <p:txBody>
          <a:bodyPr/>
          <a:lstStyle/>
          <a:p>
            <a:pPr>
              <a:defRPr/>
            </a:pPr>
            <a:fld id="{A11C4C0D-6702-46D1-B2B9-C56B5EB1680A}" type="slidenum">
              <a:rPr lang="en-US">
                <a:solidFill>
                  <a:srgbClr val="000000"/>
                </a:solidFill>
              </a:rPr>
              <a:pPr>
                <a:defRPr/>
              </a:pPr>
              <a:t>90</a:t>
            </a:fld>
            <a:endParaRPr lang="en-US">
              <a:solidFill>
                <a:srgbClr val="000000"/>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Slide Image Placeholder 1"/>
          <p:cNvSpPr>
            <a:spLocks noGrp="1" noRot="1" noChangeAspect="1" noTextEdit="1"/>
          </p:cNvSpPr>
          <p:nvPr>
            <p:ph type="sldImg"/>
          </p:nvPr>
        </p:nvSpPr>
        <p:spPr bwMode="auto">
          <a:noFill/>
          <a:ln>
            <a:solidFill>
              <a:srgbClr val="000000"/>
            </a:solidFill>
            <a:miter lim="800000"/>
            <a:headEnd/>
            <a:tailEnd/>
          </a:ln>
        </p:spPr>
      </p:sp>
      <p:sp>
        <p:nvSpPr>
          <p:cNvPr id="476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252932" name="Slide Number Placeholder 3"/>
          <p:cNvSpPr>
            <a:spLocks noGrp="1"/>
          </p:cNvSpPr>
          <p:nvPr>
            <p:ph type="sldNum" sz="quarter" idx="5"/>
          </p:nvPr>
        </p:nvSpPr>
        <p:spPr/>
        <p:txBody>
          <a:bodyPr/>
          <a:lstStyle/>
          <a:p>
            <a:pPr>
              <a:defRPr/>
            </a:pPr>
            <a:fld id="{A11C4C0D-6702-46D1-B2B9-C56B5EB1680A}" type="slidenum">
              <a:rPr lang="en-US">
                <a:solidFill>
                  <a:srgbClr val="000000"/>
                </a:solidFill>
              </a:rPr>
              <a:pPr>
                <a:defRPr/>
              </a:pPr>
              <a:t>91</a:t>
            </a:fld>
            <a:endParaRPr lang="en-US">
              <a:solidFill>
                <a:srgbClr val="000000"/>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eaLnBrk="0" hangingPunct="0"/>
            <a:fld id="{179924FC-ECD7-514E-A595-A6ABC4165F29}" type="slidenum">
              <a:rPr lang="en-US">
                <a:solidFill>
                  <a:srgbClr val="000000"/>
                </a:solidFill>
                <a:latin typeface="Arial" charset="0"/>
              </a:rPr>
              <a:pPr eaLnBrk="0" hangingPunct="0"/>
              <a:t>92</a:t>
            </a:fld>
            <a:endParaRPr lang="en-US">
              <a:solidFill>
                <a:srgbClr val="000000"/>
              </a:solidFill>
              <a:latin typeface="Arial"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0965" name="Footer Placeholder 1"/>
          <p:cNvSpPr>
            <a:spLocks noGrp="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r>
              <a:rPr lang="en-US">
                <a:solidFill>
                  <a:srgbClr val="000000"/>
                </a:solidFill>
              </a:rPr>
              <a:t>CS 376 Lecture 22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2A28DA55-8EDB-4B00-9446-F2EB47894878}" type="slidenum">
              <a:rPr lang="en-US">
                <a:solidFill>
                  <a:srgbClr val="000000"/>
                </a:solidFill>
              </a:rPr>
              <a:pPr/>
              <a:t>7</a:t>
            </a:fld>
            <a:endParaRPr lang="en-US">
              <a:solidFill>
                <a:srgbClr val="000000"/>
              </a:solidFill>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eaLnBrk="0" hangingPunct="0"/>
            <a:fld id="{179924FC-ECD7-514E-A595-A6ABC4165F29}" type="slidenum">
              <a:rPr lang="en-US">
                <a:solidFill>
                  <a:srgbClr val="000000"/>
                </a:solidFill>
                <a:latin typeface="Arial" charset="0"/>
              </a:rPr>
              <a:pPr eaLnBrk="0" hangingPunct="0"/>
              <a:t>93</a:t>
            </a:fld>
            <a:endParaRPr lang="en-US">
              <a:solidFill>
                <a:srgbClr val="000000"/>
              </a:solidFill>
              <a:latin typeface="Arial" charset="0"/>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40964"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40965" name="Footer Placeholder 1"/>
          <p:cNvSpPr>
            <a:spLocks noGrp="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defRPr>
            </a:lvl1pPr>
            <a:lvl2pPr marL="741519" indent="-285080">
              <a:defRPr>
                <a:solidFill>
                  <a:schemeClr val="tx1"/>
                </a:solidFill>
                <a:latin typeface="Calibri" charset="0"/>
                <a:ea typeface="ＭＳ Ｐゴシック" charset="0"/>
              </a:defRPr>
            </a:lvl2pPr>
            <a:lvl3pPr marL="1141878" indent="-227441">
              <a:defRPr>
                <a:solidFill>
                  <a:schemeClr val="tx1"/>
                </a:solidFill>
                <a:latin typeface="Calibri" charset="0"/>
                <a:ea typeface="ＭＳ Ｐゴシック" charset="0"/>
              </a:defRPr>
            </a:lvl3pPr>
            <a:lvl4pPr marL="1599875" indent="-227441">
              <a:defRPr>
                <a:solidFill>
                  <a:schemeClr val="tx1"/>
                </a:solidFill>
                <a:latin typeface="Calibri" charset="0"/>
                <a:ea typeface="ＭＳ Ｐゴシック" charset="0"/>
              </a:defRPr>
            </a:lvl4pPr>
            <a:lvl5pPr marL="2056314" indent="-227441">
              <a:defRPr>
                <a:solidFill>
                  <a:schemeClr val="tx1"/>
                </a:solidFill>
                <a:latin typeface="Calibri" charset="0"/>
                <a:ea typeface="ＭＳ Ｐゴシック" charset="0"/>
              </a:defRPr>
            </a:lvl5pPr>
            <a:lvl6pPr marL="2504965" indent="-227441" fontAlgn="base">
              <a:spcBef>
                <a:spcPct val="0"/>
              </a:spcBef>
              <a:spcAft>
                <a:spcPct val="0"/>
              </a:spcAft>
              <a:defRPr>
                <a:solidFill>
                  <a:schemeClr val="tx1"/>
                </a:solidFill>
                <a:latin typeface="Calibri" charset="0"/>
                <a:ea typeface="ＭＳ Ｐゴシック" charset="0"/>
              </a:defRPr>
            </a:lvl6pPr>
            <a:lvl7pPr marL="2953615" indent="-227441" fontAlgn="base">
              <a:spcBef>
                <a:spcPct val="0"/>
              </a:spcBef>
              <a:spcAft>
                <a:spcPct val="0"/>
              </a:spcAft>
              <a:defRPr>
                <a:solidFill>
                  <a:schemeClr val="tx1"/>
                </a:solidFill>
                <a:latin typeface="Calibri" charset="0"/>
                <a:ea typeface="ＭＳ Ｐゴシック" charset="0"/>
              </a:defRPr>
            </a:lvl7pPr>
            <a:lvl8pPr marL="3402265" indent="-227441" fontAlgn="base">
              <a:spcBef>
                <a:spcPct val="0"/>
              </a:spcBef>
              <a:spcAft>
                <a:spcPct val="0"/>
              </a:spcAft>
              <a:defRPr>
                <a:solidFill>
                  <a:schemeClr val="tx1"/>
                </a:solidFill>
                <a:latin typeface="Calibri" charset="0"/>
                <a:ea typeface="ＭＳ Ｐゴシック" charset="0"/>
              </a:defRPr>
            </a:lvl8pPr>
            <a:lvl9pPr marL="3850916" indent="-227441" fontAlgn="base">
              <a:spcBef>
                <a:spcPct val="0"/>
              </a:spcBef>
              <a:spcAft>
                <a:spcPct val="0"/>
              </a:spcAft>
              <a:defRPr>
                <a:solidFill>
                  <a:schemeClr val="tx1"/>
                </a:solidFill>
                <a:latin typeface="Calibri" charset="0"/>
                <a:ea typeface="ＭＳ Ｐゴシック" charset="0"/>
              </a:defRPr>
            </a:lvl9pPr>
          </a:lstStyle>
          <a:p>
            <a:pPr fontAlgn="base">
              <a:spcBef>
                <a:spcPct val="0"/>
              </a:spcBef>
              <a:spcAft>
                <a:spcPct val="0"/>
              </a:spcAft>
            </a:pPr>
            <a:r>
              <a:rPr lang="en-US">
                <a:solidFill>
                  <a:srgbClr val="000000"/>
                </a:solidFill>
              </a:rPr>
              <a:t>CS 376 Lecture 22</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95</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96</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97</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6B06191-252E-4AE1-A701-92A91CAEE698}" type="slidenum">
              <a:rPr lang="en-US">
                <a:solidFill>
                  <a:srgbClr val="000000"/>
                </a:solidFill>
              </a:rPr>
              <a:pPr/>
              <a:t>8</a:t>
            </a:fld>
            <a:endParaRPr lang="en-US">
              <a:solidFill>
                <a:srgbClr val="000000"/>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109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983E2DB-91A8-4FE8-9233-7086FED19D47}" type="slidenum">
              <a:rPr lang="en-US">
                <a:solidFill>
                  <a:srgbClr val="000000"/>
                </a:solidFill>
              </a:rPr>
              <a:pPr/>
              <a:t>9</a:t>
            </a:fld>
            <a:endParaRPr lang="en-US">
              <a:solidFill>
                <a:srgbClr val="000000"/>
              </a:solidFill>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114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115</a:t>
            </a:fld>
            <a:endParaRPr lang="en-US"/>
          </a:p>
        </p:txBody>
      </p:sp>
    </p:spTree>
    <p:extLst>
      <p:ext uri="{BB962C8B-B14F-4D97-AF65-F5344CB8AC3E}">
        <p14:creationId xmlns:p14="http://schemas.microsoft.com/office/powerpoint/2010/main" val="10486958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116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118</a:t>
            </a:fld>
            <a:endParaRPr lang="en-US" sz="1200">
              <a:latin typeface="Calibri"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119</a:t>
            </a:fld>
            <a:endParaRPr lang="en-US" sz="1200">
              <a:latin typeface="Calibri"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120</a:t>
            </a:fld>
            <a:endParaRPr lang="en-US" sz="1200">
              <a:latin typeface="Calibri"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121</a:t>
            </a:fld>
            <a:endParaRPr lang="en-US">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122</a:t>
            </a:fld>
            <a:endParaRPr 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123</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48996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idx="1"/>
          </p:nvPr>
        </p:nvSpPr>
        <p:spPr/>
        <p:txBody>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91.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116.xml.rels><?xml version="1.0" encoding="UTF-8" standalone="yes"?>
<Relationships xmlns="http://schemas.openxmlformats.org/package/2006/relationships"><Relationship Id="rId26" Type="http://schemas.openxmlformats.org/officeDocument/2006/relationships/image" Target="../media/image200.png"/><Relationship Id="rId21" Type="http://schemas.openxmlformats.org/officeDocument/2006/relationships/image" Target="../media/image195.png"/><Relationship Id="rId42" Type="http://schemas.openxmlformats.org/officeDocument/2006/relationships/image" Target="../media/image216.png"/><Relationship Id="rId47" Type="http://schemas.openxmlformats.org/officeDocument/2006/relationships/image" Target="../media/image221.png"/><Relationship Id="rId63" Type="http://schemas.openxmlformats.org/officeDocument/2006/relationships/image" Target="../media/image237.png"/><Relationship Id="rId68" Type="http://schemas.openxmlformats.org/officeDocument/2006/relationships/image" Target="../media/image242.png"/><Relationship Id="rId84" Type="http://schemas.openxmlformats.org/officeDocument/2006/relationships/image" Target="../media/image258.png"/><Relationship Id="rId89" Type="http://schemas.openxmlformats.org/officeDocument/2006/relationships/image" Target="../media/image263.png"/><Relationship Id="rId16" Type="http://schemas.openxmlformats.org/officeDocument/2006/relationships/image" Target="../media/image190.png"/><Relationship Id="rId107" Type="http://schemas.openxmlformats.org/officeDocument/2006/relationships/image" Target="../media/image281.png"/><Relationship Id="rId11" Type="http://schemas.openxmlformats.org/officeDocument/2006/relationships/image" Target="../media/image185.png"/><Relationship Id="rId32" Type="http://schemas.openxmlformats.org/officeDocument/2006/relationships/image" Target="../media/image206.png"/><Relationship Id="rId37" Type="http://schemas.openxmlformats.org/officeDocument/2006/relationships/image" Target="../media/image211.png"/><Relationship Id="rId53" Type="http://schemas.openxmlformats.org/officeDocument/2006/relationships/image" Target="../media/image227.png"/><Relationship Id="rId58" Type="http://schemas.openxmlformats.org/officeDocument/2006/relationships/image" Target="../media/image232.png"/><Relationship Id="rId74" Type="http://schemas.openxmlformats.org/officeDocument/2006/relationships/image" Target="../media/image248.png"/><Relationship Id="rId79" Type="http://schemas.openxmlformats.org/officeDocument/2006/relationships/image" Target="../media/image253.png"/><Relationship Id="rId102" Type="http://schemas.openxmlformats.org/officeDocument/2006/relationships/image" Target="../media/image276.png"/><Relationship Id="rId5" Type="http://schemas.openxmlformats.org/officeDocument/2006/relationships/image" Target="../media/image179.png"/><Relationship Id="rId90" Type="http://schemas.openxmlformats.org/officeDocument/2006/relationships/image" Target="../media/image264.png"/><Relationship Id="rId95" Type="http://schemas.openxmlformats.org/officeDocument/2006/relationships/image" Target="../media/image269.png"/><Relationship Id="rId22" Type="http://schemas.openxmlformats.org/officeDocument/2006/relationships/image" Target="../media/image196.png"/><Relationship Id="rId27" Type="http://schemas.openxmlformats.org/officeDocument/2006/relationships/image" Target="../media/image201.png"/><Relationship Id="rId43" Type="http://schemas.openxmlformats.org/officeDocument/2006/relationships/image" Target="../media/image217.png"/><Relationship Id="rId48" Type="http://schemas.openxmlformats.org/officeDocument/2006/relationships/image" Target="../media/image222.png"/><Relationship Id="rId64" Type="http://schemas.openxmlformats.org/officeDocument/2006/relationships/image" Target="../media/image238.png"/><Relationship Id="rId69" Type="http://schemas.openxmlformats.org/officeDocument/2006/relationships/image" Target="../media/image243.png"/><Relationship Id="rId80" Type="http://schemas.openxmlformats.org/officeDocument/2006/relationships/image" Target="../media/image254.png"/><Relationship Id="rId85" Type="http://schemas.openxmlformats.org/officeDocument/2006/relationships/image" Target="../media/image259.png"/><Relationship Id="rId12" Type="http://schemas.openxmlformats.org/officeDocument/2006/relationships/image" Target="../media/image186.png"/><Relationship Id="rId17" Type="http://schemas.openxmlformats.org/officeDocument/2006/relationships/image" Target="../media/image191.png"/><Relationship Id="rId33" Type="http://schemas.openxmlformats.org/officeDocument/2006/relationships/image" Target="../media/image207.png"/><Relationship Id="rId38" Type="http://schemas.openxmlformats.org/officeDocument/2006/relationships/image" Target="../media/image212.png"/><Relationship Id="rId59" Type="http://schemas.openxmlformats.org/officeDocument/2006/relationships/image" Target="../media/image233.png"/><Relationship Id="rId103" Type="http://schemas.openxmlformats.org/officeDocument/2006/relationships/image" Target="../media/image277.png"/><Relationship Id="rId20" Type="http://schemas.openxmlformats.org/officeDocument/2006/relationships/image" Target="../media/image194.png"/><Relationship Id="rId41" Type="http://schemas.openxmlformats.org/officeDocument/2006/relationships/image" Target="../media/image215.png"/><Relationship Id="rId54" Type="http://schemas.openxmlformats.org/officeDocument/2006/relationships/image" Target="../media/image228.png"/><Relationship Id="rId62" Type="http://schemas.openxmlformats.org/officeDocument/2006/relationships/image" Target="../media/image236.png"/><Relationship Id="rId70" Type="http://schemas.openxmlformats.org/officeDocument/2006/relationships/image" Target="../media/image244.png"/><Relationship Id="rId75" Type="http://schemas.openxmlformats.org/officeDocument/2006/relationships/image" Target="../media/image249.png"/><Relationship Id="rId83" Type="http://schemas.openxmlformats.org/officeDocument/2006/relationships/image" Target="../media/image257.png"/><Relationship Id="rId88" Type="http://schemas.openxmlformats.org/officeDocument/2006/relationships/image" Target="../media/image262.png"/><Relationship Id="rId91" Type="http://schemas.openxmlformats.org/officeDocument/2006/relationships/image" Target="../media/image265.png"/><Relationship Id="rId9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180.png"/><Relationship Id="rId15" Type="http://schemas.openxmlformats.org/officeDocument/2006/relationships/image" Target="../media/image189.png"/><Relationship Id="rId23" Type="http://schemas.openxmlformats.org/officeDocument/2006/relationships/image" Target="../media/image197.png"/><Relationship Id="rId28" Type="http://schemas.openxmlformats.org/officeDocument/2006/relationships/image" Target="../media/image202.png"/><Relationship Id="rId36" Type="http://schemas.openxmlformats.org/officeDocument/2006/relationships/image" Target="../media/image210.png"/><Relationship Id="rId49" Type="http://schemas.openxmlformats.org/officeDocument/2006/relationships/image" Target="../media/image223.png"/><Relationship Id="rId57" Type="http://schemas.openxmlformats.org/officeDocument/2006/relationships/image" Target="../media/image231.png"/><Relationship Id="rId106" Type="http://schemas.openxmlformats.org/officeDocument/2006/relationships/image" Target="../media/image280.png"/><Relationship Id="rId10" Type="http://schemas.openxmlformats.org/officeDocument/2006/relationships/image" Target="../media/image184.png"/><Relationship Id="rId31" Type="http://schemas.openxmlformats.org/officeDocument/2006/relationships/image" Target="../media/image205.png"/><Relationship Id="rId44" Type="http://schemas.openxmlformats.org/officeDocument/2006/relationships/image" Target="../media/image218.png"/><Relationship Id="rId52" Type="http://schemas.openxmlformats.org/officeDocument/2006/relationships/image" Target="../media/image226.png"/><Relationship Id="rId60" Type="http://schemas.openxmlformats.org/officeDocument/2006/relationships/image" Target="../media/image234.png"/><Relationship Id="rId65" Type="http://schemas.openxmlformats.org/officeDocument/2006/relationships/image" Target="../media/image239.png"/><Relationship Id="rId73" Type="http://schemas.openxmlformats.org/officeDocument/2006/relationships/image" Target="../media/image247.png"/><Relationship Id="rId78" Type="http://schemas.openxmlformats.org/officeDocument/2006/relationships/image" Target="../media/image252.png"/><Relationship Id="rId81" Type="http://schemas.openxmlformats.org/officeDocument/2006/relationships/image" Target="../media/image255.png"/><Relationship Id="rId86" Type="http://schemas.openxmlformats.org/officeDocument/2006/relationships/image" Target="../media/image260.png"/><Relationship Id="rId94" Type="http://schemas.openxmlformats.org/officeDocument/2006/relationships/image" Target="../media/image268.png"/><Relationship Id="rId99" Type="http://schemas.openxmlformats.org/officeDocument/2006/relationships/image" Target="../media/image273.png"/><Relationship Id="rId101" Type="http://schemas.openxmlformats.org/officeDocument/2006/relationships/image" Target="../media/image275.png"/><Relationship Id="rId4" Type="http://schemas.openxmlformats.org/officeDocument/2006/relationships/image" Target="../media/image178.png"/><Relationship Id="rId9" Type="http://schemas.openxmlformats.org/officeDocument/2006/relationships/image" Target="../media/image183.png"/><Relationship Id="rId13" Type="http://schemas.openxmlformats.org/officeDocument/2006/relationships/image" Target="../media/image187.png"/><Relationship Id="rId18" Type="http://schemas.openxmlformats.org/officeDocument/2006/relationships/image" Target="../media/image192.png"/><Relationship Id="rId39" Type="http://schemas.openxmlformats.org/officeDocument/2006/relationships/image" Target="../media/image213.png"/><Relationship Id="rId34" Type="http://schemas.openxmlformats.org/officeDocument/2006/relationships/image" Target="../media/image208.png"/><Relationship Id="rId50" Type="http://schemas.openxmlformats.org/officeDocument/2006/relationships/image" Target="../media/image224.png"/><Relationship Id="rId55" Type="http://schemas.openxmlformats.org/officeDocument/2006/relationships/image" Target="../media/image229.png"/><Relationship Id="rId76" Type="http://schemas.openxmlformats.org/officeDocument/2006/relationships/image" Target="../media/image250.png"/><Relationship Id="rId97" Type="http://schemas.openxmlformats.org/officeDocument/2006/relationships/image" Target="../media/image271.png"/><Relationship Id="rId104" Type="http://schemas.openxmlformats.org/officeDocument/2006/relationships/image" Target="../media/image278.png"/><Relationship Id="rId7" Type="http://schemas.openxmlformats.org/officeDocument/2006/relationships/image" Target="../media/image181.png"/><Relationship Id="rId71" Type="http://schemas.openxmlformats.org/officeDocument/2006/relationships/image" Target="../media/image245.png"/><Relationship Id="rId92" Type="http://schemas.openxmlformats.org/officeDocument/2006/relationships/image" Target="../media/image266.png"/><Relationship Id="rId2" Type="http://schemas.openxmlformats.org/officeDocument/2006/relationships/notesSlide" Target="../notesSlides/notesSlide92.xml"/><Relationship Id="rId29" Type="http://schemas.openxmlformats.org/officeDocument/2006/relationships/image" Target="../media/image203.png"/><Relationship Id="rId24" Type="http://schemas.openxmlformats.org/officeDocument/2006/relationships/image" Target="../media/image198.png"/><Relationship Id="rId40" Type="http://schemas.openxmlformats.org/officeDocument/2006/relationships/image" Target="../media/image214.png"/><Relationship Id="rId45" Type="http://schemas.openxmlformats.org/officeDocument/2006/relationships/image" Target="../media/image219.png"/><Relationship Id="rId66" Type="http://schemas.openxmlformats.org/officeDocument/2006/relationships/image" Target="../media/image240.png"/><Relationship Id="rId87" Type="http://schemas.openxmlformats.org/officeDocument/2006/relationships/image" Target="../media/image261.png"/><Relationship Id="rId61" Type="http://schemas.openxmlformats.org/officeDocument/2006/relationships/image" Target="../media/image235.png"/><Relationship Id="rId82" Type="http://schemas.openxmlformats.org/officeDocument/2006/relationships/image" Target="../media/image256.png"/><Relationship Id="rId19" Type="http://schemas.openxmlformats.org/officeDocument/2006/relationships/image" Target="../media/image193.png"/><Relationship Id="rId14" Type="http://schemas.openxmlformats.org/officeDocument/2006/relationships/image" Target="../media/image188.png"/><Relationship Id="rId30" Type="http://schemas.openxmlformats.org/officeDocument/2006/relationships/image" Target="../media/image204.png"/><Relationship Id="rId35" Type="http://schemas.openxmlformats.org/officeDocument/2006/relationships/image" Target="../media/image209.png"/><Relationship Id="rId56" Type="http://schemas.openxmlformats.org/officeDocument/2006/relationships/image" Target="../media/image230.png"/><Relationship Id="rId77" Type="http://schemas.openxmlformats.org/officeDocument/2006/relationships/image" Target="../media/image251.png"/><Relationship Id="rId100" Type="http://schemas.openxmlformats.org/officeDocument/2006/relationships/image" Target="../media/image274.png"/><Relationship Id="rId105" Type="http://schemas.openxmlformats.org/officeDocument/2006/relationships/image" Target="../media/image279.png"/><Relationship Id="rId8" Type="http://schemas.openxmlformats.org/officeDocument/2006/relationships/image" Target="../media/image182.png"/><Relationship Id="rId51" Type="http://schemas.openxmlformats.org/officeDocument/2006/relationships/image" Target="../media/image225.png"/><Relationship Id="rId72" Type="http://schemas.openxmlformats.org/officeDocument/2006/relationships/image" Target="../media/image246.png"/><Relationship Id="rId93" Type="http://schemas.openxmlformats.org/officeDocument/2006/relationships/image" Target="../media/image267.png"/><Relationship Id="rId98" Type="http://schemas.openxmlformats.org/officeDocument/2006/relationships/image" Target="../media/image272.png"/><Relationship Id="rId3" Type="http://schemas.openxmlformats.org/officeDocument/2006/relationships/image" Target="../media/image177.png"/><Relationship Id="rId25" Type="http://schemas.openxmlformats.org/officeDocument/2006/relationships/image" Target="../media/image199.png"/><Relationship Id="rId46" Type="http://schemas.openxmlformats.org/officeDocument/2006/relationships/image" Target="../media/image220.png"/><Relationship Id="rId67" Type="http://schemas.openxmlformats.org/officeDocument/2006/relationships/image" Target="../media/image241.png"/></Relationships>
</file>

<file path=ppt/slides/_rels/slide117.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284.png"/></Relationships>
</file>

<file path=ppt/slides/_rels/slide11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s>
</file>

<file path=ppt/slides/_rels/slide1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20.xml.rels><?xml version="1.0" encoding="UTF-8" standalone="yes"?>
<Relationships xmlns="http://schemas.openxmlformats.org/package/2006/relationships"><Relationship Id="rId3" Type="http://schemas.openxmlformats.org/officeDocument/2006/relationships/image" Target="../media/image291.emf"/><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293.png"/></Relationships>
</file>

<file path=ppt/slides/_rels/slide122.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3.png"/><Relationship Id="rId7" Type="http://schemas.openxmlformats.org/officeDocument/2006/relationships/image" Target="../media/image29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2.jpeg"/></Relationships>
</file>

<file path=ppt/slides/_rels/slide123.xml.rels><?xml version="1.0" encoding="UTF-8" standalone="yes"?>
<Relationships xmlns="http://schemas.openxmlformats.org/package/2006/relationships"><Relationship Id="rId8" Type="http://schemas.openxmlformats.org/officeDocument/2006/relationships/image" Target="../media/image292.jpeg"/><Relationship Id="rId13" Type="http://schemas.openxmlformats.org/officeDocument/2006/relationships/image" Target="../media/image302.png"/><Relationship Id="rId18" Type="http://schemas.openxmlformats.org/officeDocument/2006/relationships/image" Target="../media/image307.png"/><Relationship Id="rId3" Type="http://schemas.openxmlformats.org/officeDocument/2006/relationships/image" Target="../media/image293.png"/><Relationship Id="rId21" Type="http://schemas.openxmlformats.org/officeDocument/2006/relationships/image" Target="../media/image310.png"/><Relationship Id="rId7" Type="http://schemas.openxmlformats.org/officeDocument/2006/relationships/image" Target="../media/image297.png"/><Relationship Id="rId12" Type="http://schemas.openxmlformats.org/officeDocument/2006/relationships/image" Target="../media/image301.png"/><Relationship Id="rId17" Type="http://schemas.openxmlformats.org/officeDocument/2006/relationships/image" Target="../media/image306.png"/><Relationship Id="rId2" Type="http://schemas.openxmlformats.org/officeDocument/2006/relationships/notesSlide" Target="../notesSlides/notesSlide98.xml"/><Relationship Id="rId16" Type="http://schemas.openxmlformats.org/officeDocument/2006/relationships/image" Target="../media/image305.png"/><Relationship Id="rId20"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0.png"/><Relationship Id="rId24" Type="http://schemas.openxmlformats.org/officeDocument/2006/relationships/image" Target="../media/image313.png"/><Relationship Id="rId5" Type="http://schemas.openxmlformats.org/officeDocument/2006/relationships/image" Target="../media/image295.png"/><Relationship Id="rId15" Type="http://schemas.openxmlformats.org/officeDocument/2006/relationships/image" Target="../media/image304.png"/><Relationship Id="rId23" Type="http://schemas.openxmlformats.org/officeDocument/2006/relationships/image" Target="../media/image312.png"/><Relationship Id="rId10" Type="http://schemas.openxmlformats.org/officeDocument/2006/relationships/image" Target="../media/image299.png"/><Relationship Id="rId19" Type="http://schemas.openxmlformats.org/officeDocument/2006/relationships/image" Target="../media/image308.png"/><Relationship Id="rId4" Type="http://schemas.openxmlformats.org/officeDocument/2006/relationships/image" Target="../media/image294.png"/><Relationship Id="rId9" Type="http://schemas.openxmlformats.org/officeDocument/2006/relationships/image" Target="../media/image298.png"/><Relationship Id="rId14" Type="http://schemas.openxmlformats.org/officeDocument/2006/relationships/image" Target="../media/image303.png"/><Relationship Id="rId22" Type="http://schemas.openxmlformats.org/officeDocument/2006/relationships/image" Target="../media/image311.png"/></Relationships>
</file>

<file path=ppt/slides/_rels/slide124.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jpeg"/><Relationship Id="rId7" Type="http://schemas.openxmlformats.org/officeDocument/2006/relationships/hyperlink" Target="http://images.google.com/imgres?imgurl=http://scienceblogs.com/bushwells/upload/2006/07/IcePlantOrgy.JPG&amp;imgrefurl=http://scienceblogs.com/bushwells/2006/07/friday_flower_porn.php&amp;h=1704&amp;w=2272&amp;sz=838&amp;hl=en&amp;start=17&amp;tbnid=RBGFTXqFUNjqAM:&amp;tbnh=113&amp;tbnw=150&amp;prev=/images?q=plant&amp;gbv=2&amp;hl=en&amp;safe=of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3.png"/><Relationship Id="rId4"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39.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en.wikipedia.org/wiki/File:Texture_spectrum.jpg"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3.jpeg"/><Relationship Id="rId7" Type="http://schemas.openxmlformats.org/officeDocument/2006/relationships/image" Target="../media/image87.jpeg"/><Relationship Id="rId12" Type="http://schemas.openxmlformats.org/officeDocument/2006/relationships/image" Target="../media/image9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jpeg"/><Relationship Id="rId11" Type="http://schemas.openxmlformats.org/officeDocument/2006/relationships/image" Target="../media/image91.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jpeg"/><Relationship Id="rId14" Type="http://schemas.openxmlformats.org/officeDocument/2006/relationships/image" Target="../media/image94.jpeg"/></Relationships>
</file>

<file path=ppt/slides/_rels/slide62.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94.jpeg"/><Relationship Id="rId3" Type="http://schemas.openxmlformats.org/officeDocument/2006/relationships/image" Target="../media/image95.jpeg"/><Relationship Id="rId7" Type="http://schemas.openxmlformats.org/officeDocument/2006/relationships/image" Target="../media/image97.jpeg"/><Relationship Id="rId12" Type="http://schemas.openxmlformats.org/officeDocument/2006/relationships/image" Target="../media/image93.jpeg"/><Relationship Id="rId17" Type="http://schemas.openxmlformats.org/officeDocument/2006/relationships/image" Target="../media/image88.jpeg"/><Relationship Id="rId2" Type="http://schemas.openxmlformats.org/officeDocument/2006/relationships/notesSlide" Target="../notesSlides/notesSlide43.xml"/><Relationship Id="rId16" Type="http://schemas.openxmlformats.org/officeDocument/2006/relationships/image" Target="../media/image101.jpeg"/><Relationship Id="rId1" Type="http://schemas.openxmlformats.org/officeDocument/2006/relationships/slideLayout" Target="../slideLayouts/slideLayout6.xml"/><Relationship Id="rId6" Type="http://schemas.openxmlformats.org/officeDocument/2006/relationships/image" Target="../media/image96.jpeg"/><Relationship Id="rId11" Type="http://schemas.openxmlformats.org/officeDocument/2006/relationships/image" Target="../media/image92.jpeg"/><Relationship Id="rId5" Type="http://schemas.openxmlformats.org/officeDocument/2006/relationships/image" Target="../media/image85.png"/><Relationship Id="rId15" Type="http://schemas.openxmlformats.org/officeDocument/2006/relationships/image" Target="../media/image87.jpeg"/><Relationship Id="rId10" Type="http://schemas.openxmlformats.org/officeDocument/2006/relationships/image" Target="../media/image100.jpeg"/><Relationship Id="rId4" Type="http://schemas.openxmlformats.org/officeDocument/2006/relationships/image" Target="../media/image84.png"/><Relationship Id="rId9" Type="http://schemas.openxmlformats.org/officeDocument/2006/relationships/image" Target="../media/image99.jpeg"/><Relationship Id="rId14" Type="http://schemas.openxmlformats.org/officeDocument/2006/relationships/image" Target="../media/image86.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02.png"/><Relationship Id="rId4" Type="http://schemas.openxmlformats.org/officeDocument/2006/relationships/oleObject" Target="../embeddings/oleObject3.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02.png"/><Relationship Id="rId4" Type="http://schemas.openxmlformats.org/officeDocument/2006/relationships/oleObject" Target="../embeddings/oleObject5.bin"/></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06.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11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10.wmf"/><Relationship Id="rId4" Type="http://schemas.openxmlformats.org/officeDocument/2006/relationships/oleObject" Target="../embeddings/oleObject7.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113.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2.emf"/><Relationship Id="rId5" Type="http://schemas.openxmlformats.org/officeDocument/2006/relationships/image" Target="../media/image111.wmf"/><Relationship Id="rId4" Type="http://schemas.openxmlformats.org/officeDocument/2006/relationships/oleObject" Target="../embeddings/oleObject9.bin"/></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7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png"/></Relationships>
</file>

<file path=ppt/slides/_rels/slide75.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7.png"/><Relationship Id="rId7"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0.emf"/><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0.emf"/><Relationship Id="rId11" Type="http://schemas.openxmlformats.org/officeDocument/2006/relationships/image" Target="../media/image127.png"/><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56.xml"/><Relationship Id="rId13" Type="http://schemas.openxmlformats.org/officeDocument/2006/relationships/image" Target="../media/image122.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1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30.png"/><Relationship Id="rId5" Type="http://schemas.openxmlformats.org/officeDocument/2006/relationships/tags" Target="../tags/tag11.xml"/><Relationship Id="rId10" Type="http://schemas.openxmlformats.org/officeDocument/2006/relationships/image" Target="../media/image129.png"/><Relationship Id="rId4" Type="http://schemas.openxmlformats.org/officeDocument/2006/relationships/tags" Target="../tags/tag10.xml"/><Relationship Id="rId9" Type="http://schemas.openxmlformats.org/officeDocument/2006/relationships/image" Target="../media/image128.png"/><Relationship Id="rId14" Type="http://schemas.openxmlformats.org/officeDocument/2006/relationships/image" Target="../media/image131.em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jpeg"/><Relationship Id="rId4" Type="http://schemas.openxmlformats.org/officeDocument/2006/relationships/image" Target="../media/image136.jpeg"/></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upload.wikimedia.org/wikipedia/commons/e/e7/Bilinear_interpolation.png" TargetMode="External"/><Relationship Id="rId5" Type="http://schemas.openxmlformats.org/officeDocument/2006/relationships/image" Target="../media/image154.png"/><Relationship Id="rId4" Type="http://schemas.openxmlformats.org/officeDocument/2006/relationships/hyperlink" Target="http://en.wikipedia.org/wiki/Image:LinearInterpolation.svg"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159.emf"/></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9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 name="Shape 40"/>
          <p:cNvSpPr txBox="1"/>
          <p:nvPr/>
        </p:nvSpPr>
        <p:spPr>
          <a:xfrm>
            <a:off x="140426" y="1175353"/>
            <a:ext cx="8872800" cy="1734000"/>
          </a:xfrm>
          <a:prstGeom prst="rect">
            <a:avLst/>
          </a:prstGeom>
          <a:noFill/>
          <a:ln>
            <a:noFill/>
          </a:ln>
        </p:spPr>
        <p:txBody>
          <a:bodyPr lIns="91425" tIns="91425" rIns="91425" bIns="91425" anchor="t" anchorCtr="0">
            <a:noAutofit/>
          </a:bodyPr>
          <a:lstStyle/>
          <a:p>
            <a:pPr algn="ctr"/>
            <a:r>
              <a:rPr lang="ro-RO" sz="4000" dirty="0">
                <a:latin typeface="Arial" panose="020B0604020202020204" pitchFamily="34" charset="0"/>
                <a:cs typeface="Arial" panose="020B0604020202020204" pitchFamily="34" charset="0"/>
              </a:rPr>
              <a:t>Bag-of-</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a:p>
            <a:pPr algn="ctr"/>
            <a:r>
              <a:rPr lang="ro-RO" sz="4000" dirty="0">
                <a:latin typeface="Arial" panose="020B0604020202020204" pitchFamily="34" charset="0"/>
                <a:cs typeface="Arial" panose="020B0604020202020204" pitchFamily="34" charset="0"/>
              </a:rPr>
              <a:t>Bag-of-Visual-</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p:txBody>
      </p:sp>
      <p:sp>
        <p:nvSpPr>
          <p:cNvPr id="5" name="TextShape 2">
            <a:extLst>
              <a:ext uri="{FF2B5EF4-FFF2-40B4-BE49-F238E27FC236}">
                <a16:creationId xmlns:a16="http://schemas.microsoft.com/office/drawing/2014/main" id="{B595975C-07C3-F646-A867-F88F0D95DB8E}"/>
              </a:ext>
            </a:extLst>
          </p:cNvPr>
          <p:cNvSpPr txBox="1"/>
          <p:nvPr/>
        </p:nvSpPr>
        <p:spPr>
          <a:xfrm>
            <a:off x="36180" y="3210837"/>
            <a:ext cx="9071640" cy="2576223"/>
          </a:xfrm>
          <a:prstGeom prst="rect">
            <a:avLst/>
          </a:prstGeom>
          <a:noFill/>
          <a:ln>
            <a:noFill/>
          </a:ln>
        </p:spPr>
        <p:txBody>
          <a:bodyPr lIns="0" tIns="0" rIns="0" bIns="0" anchor="ctr"/>
          <a:lstStyle/>
          <a:p>
            <a:pPr algn="ctr">
              <a:spcBef>
                <a:spcPts val="799"/>
              </a:spcBef>
            </a:pPr>
            <a:r>
              <a:rPr lang="en-US" sz="2800" spc="-1" dirty="0">
                <a:solidFill>
                  <a:srgbClr val="000000"/>
                </a:solidFill>
                <a:uFill>
                  <a:solidFill>
                    <a:srgbClr val="FFFFFF"/>
                  </a:solidFill>
                </a:uFill>
                <a:latin typeface="Arial"/>
              </a:rPr>
              <a:t>Radu Ionescu, Prof. PhD.</a:t>
            </a:r>
          </a:p>
          <a:p>
            <a:pPr algn="ctr">
              <a:spcBef>
                <a:spcPts val="799"/>
              </a:spcBef>
            </a:pPr>
            <a:r>
              <a:rPr lang="en-US" sz="2800" spc="-1" dirty="0" err="1">
                <a:solidFill>
                  <a:srgbClr val="000000"/>
                </a:solidFill>
                <a:uFill>
                  <a:solidFill>
                    <a:srgbClr val="FFFFFF"/>
                  </a:solidFill>
                </a:uFill>
                <a:latin typeface="Arial"/>
              </a:rPr>
              <a:t>raducu.ionescu@gmail.com</a:t>
            </a:r>
            <a:endParaRPr lang="en-US" sz="2800" spc="-1" dirty="0">
              <a:solidFill>
                <a:srgbClr val="000000"/>
              </a:solidFill>
              <a:uFill>
                <a:solidFill>
                  <a:srgbClr val="FFFFFF"/>
                </a:solidFill>
              </a:uFill>
              <a:latin typeface="Arial"/>
            </a:endParaRPr>
          </a:p>
          <a:p>
            <a:pPr algn="ctr">
              <a:spcBef>
                <a:spcPts val="799"/>
              </a:spcBef>
            </a:pPr>
            <a:endParaRPr lang="en-US" sz="2800" spc="-1" dirty="0">
              <a:solidFill>
                <a:srgbClr val="000000"/>
              </a:solidFill>
              <a:uFill>
                <a:solidFill>
                  <a:srgbClr val="FFFFFF"/>
                </a:solidFill>
              </a:uFill>
              <a:latin typeface="Arial"/>
            </a:endParaRPr>
          </a:p>
          <a:p>
            <a:pPr algn="ctr">
              <a:spcBef>
                <a:spcPts val="799"/>
              </a:spcBef>
            </a:pPr>
            <a:r>
              <a:rPr lang="en-US" sz="2800" spc="-1" dirty="0">
                <a:solidFill>
                  <a:srgbClr val="000000"/>
                </a:solidFill>
                <a:uFill>
                  <a:solidFill>
                    <a:srgbClr val="FFFFFF"/>
                  </a:solidFill>
                </a:uFill>
                <a:latin typeface="Arial"/>
              </a:rPr>
              <a:t>Faculty of Mathematics and Computer Science</a:t>
            </a:r>
          </a:p>
          <a:p>
            <a:pPr algn="ctr">
              <a:spcBef>
                <a:spcPts val="799"/>
              </a:spcBef>
            </a:pPr>
            <a:r>
              <a:rPr lang="en-US" sz="2800"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181378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ext Box 3"/>
          <p:cNvSpPr txBox="1">
            <a:spLocks noChangeArrowheads="1"/>
          </p:cNvSpPr>
          <p:nvPr/>
        </p:nvSpPr>
        <p:spPr bwMode="auto">
          <a:xfrm>
            <a:off x="152399" y="0"/>
            <a:ext cx="8774289"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a:solidFill>
                  <a:srgbClr val="000000"/>
                </a:solidFill>
              </a:rPr>
              <a:t>Scene classification</a:t>
            </a:r>
          </a:p>
        </p:txBody>
      </p:sp>
      <p:sp>
        <p:nvSpPr>
          <p:cNvPr id="32772" name="Text Box 4"/>
          <p:cNvSpPr txBox="1">
            <a:spLocks noChangeArrowheads="1"/>
          </p:cNvSpPr>
          <p:nvPr/>
        </p:nvSpPr>
        <p:spPr bwMode="auto">
          <a:xfrm>
            <a:off x="5334000" y="990600"/>
            <a:ext cx="2057400" cy="832023"/>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lnSpc>
                <a:spcPct val="80000"/>
              </a:lnSpc>
              <a:spcBef>
                <a:spcPct val="50000"/>
              </a:spcBef>
              <a:spcAft>
                <a:spcPct val="0"/>
              </a:spcAft>
              <a:buFontTx/>
              <a:buChar char="•"/>
            </a:pPr>
            <a:r>
              <a:rPr lang="en-US" sz="1400" b="1" dirty="0">
                <a:solidFill>
                  <a:srgbClr val="FFFF00"/>
                </a:solidFill>
              </a:rPr>
              <a:t> outdoor</a:t>
            </a:r>
          </a:p>
          <a:p>
            <a:pPr fontAlgn="base">
              <a:lnSpc>
                <a:spcPct val="80000"/>
              </a:lnSpc>
              <a:spcBef>
                <a:spcPct val="50000"/>
              </a:spcBef>
              <a:spcAft>
                <a:spcPct val="0"/>
              </a:spcAft>
              <a:buFontTx/>
              <a:buChar char="•"/>
            </a:pPr>
            <a:r>
              <a:rPr lang="en-US" sz="1400" b="1" dirty="0">
                <a:solidFill>
                  <a:srgbClr val="FFFF00"/>
                </a:solidFill>
              </a:rPr>
              <a:t> city</a:t>
            </a:r>
          </a:p>
          <a:p>
            <a:pPr fontAlgn="base">
              <a:lnSpc>
                <a:spcPct val="80000"/>
              </a:lnSpc>
              <a:spcBef>
                <a:spcPct val="50000"/>
              </a:spcBef>
              <a:spcAft>
                <a:spcPct val="0"/>
              </a:spcAft>
              <a:buFontTx/>
              <a:buChar char="•"/>
            </a:pPr>
            <a:r>
              <a:rPr lang="en-US" sz="1400" b="1" dirty="0">
                <a:solidFill>
                  <a:srgbClr val="FFFF00"/>
                </a:solidFill>
              </a:rPr>
              <a:t> …</a:t>
            </a:r>
          </a:p>
        </p:txBody>
      </p:sp>
    </p:spTree>
    <p:extLst>
      <p:ext uri="{BB962C8B-B14F-4D97-AF65-F5344CB8AC3E}">
        <p14:creationId xmlns:p14="http://schemas.microsoft.com/office/powerpoint/2010/main" val="37798217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normAutofit/>
          </a:bodyPr>
          <a:lstStyle/>
          <a:p>
            <a:r>
              <a:rPr lang="en-US" sz="4000" dirty="0"/>
              <a:t>Instance-level Object Recognition</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322384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a:solidFill>
                  <a:srgbClr val="FF0000"/>
                </a:solidFill>
              </a:rPr>
              <a:t>Steven’s car</a:t>
            </a:r>
          </a:p>
        </p:txBody>
      </p:sp>
      <p:cxnSp>
        <p:nvCxnSpPr>
          <p:cNvPr id="33797" name="Straight Arrow Connector 10"/>
          <p:cNvCxnSpPr>
            <a:cxnSpLocks noChangeShapeType="1"/>
          </p:cNvCxnSpPr>
          <p:nvPr/>
        </p:nvCxnSpPr>
        <p:spPr bwMode="auto">
          <a:xfrm flipH="1">
            <a:off x="3889836" y="3152593"/>
            <a:ext cx="1444164" cy="678893"/>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xmlns="">
                <a:noFill/>
              </a14:hiddenFill>
            </a:ext>
          </a:extLst>
        </p:spPr>
      </p:cxnSp>
      <p:sp>
        <p:nvSpPr>
          <p:cNvPr id="2" name="Rectangle 1"/>
          <p:cNvSpPr/>
          <p:nvPr/>
        </p:nvSpPr>
        <p:spPr>
          <a:xfrm>
            <a:off x="2815246" y="3667665"/>
            <a:ext cx="1074590" cy="50619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25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Output</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0635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word vocabulary</a:t>
            </a:r>
          </a:p>
        </p:txBody>
      </p:sp>
      <p:grpSp>
        <p:nvGrpSpPr>
          <p:cNvPr id="8" name="Group 147"/>
          <p:cNvGrpSpPr>
            <a:grpSpLocks/>
          </p:cNvGrpSpPr>
          <p:nvPr/>
        </p:nvGrpSpPr>
        <p:grpSpPr bwMode="auto">
          <a:xfrm>
            <a:off x="4001885" y="2154578"/>
            <a:ext cx="4632249" cy="3263787"/>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bag-of-visual-words</a:t>
            </a:r>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693319"/>
          </a:xfrm>
          <a:prstGeom prst="rect">
            <a:avLst/>
          </a:prstGeom>
          <a:noFill/>
        </p:spPr>
        <p:txBody>
          <a:bodyPr wrap="square" rtlCol="0">
            <a:spAutoFit/>
          </a:bodyPr>
          <a:lstStyle/>
          <a:p>
            <a:pPr marL="457200" indent="-457200">
              <a:buFont typeface="Arial"/>
              <a:buChar char="•"/>
            </a:pPr>
            <a:r>
              <a:rPr lang="en-US" sz="2600" dirty="0"/>
              <a:t>The representation does not take into account the location of words in the image</a:t>
            </a:r>
          </a:p>
          <a:p>
            <a:pPr marL="457200" indent="-457200">
              <a:buFont typeface="Arial"/>
              <a:buChar char="•"/>
            </a:pPr>
            <a:endParaRPr lang="en-US" sz="2600" dirty="0"/>
          </a:p>
          <a:p>
            <a:pPr marL="457200" indent="-457200">
              <a:buFont typeface="Arial"/>
              <a:buChar char="•"/>
            </a:pPr>
            <a:r>
              <a:rPr lang="en-US" sz="2600" dirty="0"/>
              <a:t>Advantages?</a:t>
            </a:r>
          </a:p>
          <a:p>
            <a:pPr marL="457200" indent="-457200">
              <a:buFont typeface="Arial"/>
              <a:buChar char="•"/>
            </a:pPr>
            <a:endParaRPr lang="en-US" sz="2600" dirty="0"/>
          </a:p>
          <a:p>
            <a:pPr marL="457200" indent="-457200">
              <a:buFont typeface="Arial"/>
              <a:buChar char="•"/>
            </a:pPr>
            <a:r>
              <a:rPr lang="en-US" sz="2600" dirty="0"/>
              <a:t>Problems?</a:t>
            </a:r>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a:t>Slide adapted after V. Ferrari</a:t>
            </a:r>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a:latin typeface="Calibri" charset="0"/>
              </a:rPr>
              <a:t>Location of features in the image</a:t>
            </a: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4" name="TextBox 8"/>
          <p:cNvSpPr txBox="1">
            <a:spLocks noChangeArrowheads="1"/>
          </p:cNvSpPr>
          <p:nvPr/>
        </p:nvSpPr>
        <p:spPr bwMode="auto">
          <a:xfrm>
            <a:off x="1611902" y="6099734"/>
            <a:ext cx="59186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These 3 images have the same histogram</a:t>
            </a:r>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782671" y="5957451"/>
            <a:ext cx="734688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t>Compute histogram for each sub-region (bin)</a:t>
            </a:r>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normAutofit/>
          </a:bodyPr>
          <a:lstStyle/>
          <a:p>
            <a:r>
              <a:rPr lang="en-US" sz="4000" dirty="0"/>
              <a:t>Generic Object Recognition</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pic>
      </p:grpSp>
      <p:sp>
        <p:nvSpPr>
          <p:cNvPr id="2" name="TextBox 1"/>
          <p:cNvSpPr txBox="1"/>
          <p:nvPr/>
        </p:nvSpPr>
        <p:spPr>
          <a:xfrm>
            <a:off x="1081556" y="5467765"/>
            <a:ext cx="7146923" cy="430887"/>
          </a:xfrm>
          <a:prstGeom prst="rect">
            <a:avLst/>
          </a:prstGeom>
          <a:noFill/>
        </p:spPr>
        <p:txBody>
          <a:bodyPr wrap="square" rtlCol="0">
            <a:spAutoFit/>
          </a:bodyPr>
          <a:lstStyle/>
          <a:p>
            <a:pPr algn="ctr"/>
            <a:r>
              <a:rPr lang="en-US" sz="2200" dirty="0"/>
              <a:t>Recognizing all instances of cars</a:t>
            </a:r>
          </a:p>
        </p:txBody>
      </p:sp>
      <p:sp>
        <p:nvSpPr>
          <p:cNvPr id="10" name="Rectangle 9"/>
          <p:cNvSpPr/>
          <p:nvPr/>
        </p:nvSpPr>
        <p:spPr>
          <a:xfrm>
            <a:off x="1820585" y="2548716"/>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35665" y="2505743"/>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18609" y="2425705"/>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80331" y="2492561"/>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81938" y="4271655"/>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18609" y="4384897"/>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56771" y="4247139"/>
            <a:ext cx="278721"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41357" y="4246842"/>
            <a:ext cx="14277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14590" y="4133600"/>
            <a:ext cx="43272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78622" y="4448346"/>
            <a:ext cx="432724" cy="62780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78621" y="4330617"/>
            <a:ext cx="432724" cy="37957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71739" y="4246842"/>
            <a:ext cx="432724" cy="1944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3317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0" y="1326266"/>
            <a:ext cx="8991600" cy="459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a:latin typeface="Calibri" charset="0"/>
              </a:rPr>
              <a:t>Spatial pyramid</a:t>
            </a:r>
          </a:p>
        </p:txBody>
      </p:sp>
      <p:sp>
        <p:nvSpPr>
          <p:cNvPr id="4" name="TextBox 3"/>
          <p:cNvSpPr txBox="1"/>
          <p:nvPr/>
        </p:nvSpPr>
        <p:spPr>
          <a:xfrm>
            <a:off x="3063802" y="1326266"/>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027701" y="1224308"/>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5369" name="Text Box 8"/>
            <p:cNvSpPr txBox="1">
              <a:spLocks noChangeArrowheads="1"/>
            </p:cNvSpPr>
            <p:nvPr/>
          </p:nvSpPr>
          <p:spPr bwMode="auto">
            <a:xfrm>
              <a:off x="642" y="3772"/>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sp>
        <p:nvSpPr>
          <p:cNvPr id="13" name="TextBox 12"/>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sp>
        <p:nvSpPr>
          <p:cNvPr id="21" name="TextBox 20">
            <a:extLst>
              <a:ext uri="{FF2B5EF4-FFF2-40B4-BE49-F238E27FC236}">
                <a16:creationId xmlns:a16="http://schemas.microsoft.com/office/drawing/2014/main" id="{9C9F2BD9-7081-3B4C-B4FD-4C2AA80C3E7E}"/>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sp>
        <p:nvSpPr>
          <p:cNvPr id="17418" name="Text Box 20"/>
          <p:cNvSpPr txBox="1">
            <a:spLocks noChangeArrowheads="1"/>
          </p:cNvSpPr>
          <p:nvPr/>
        </p:nvSpPr>
        <p:spPr bwMode="auto">
          <a:xfrm>
            <a:off x="4244975" y="5984875"/>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396" cy="169"/>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2</a:t>
              </a:r>
            </a:p>
          </p:txBody>
        </p:sp>
      </p:grpSp>
      <p:sp>
        <p:nvSpPr>
          <p:cNvPr id="46" name="TextBox 45">
            <a:extLst>
              <a:ext uri="{FF2B5EF4-FFF2-40B4-BE49-F238E27FC236}">
                <a16:creationId xmlns:a16="http://schemas.microsoft.com/office/drawing/2014/main" id="{96E4F7E2-ECBC-0B48-A8F7-E222C8055249}"/>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a:xfrm>
            <a:off x="821802" y="274638"/>
            <a:ext cx="7407797" cy="866436"/>
          </a:xfrm>
        </p:spPr>
        <p:txBody>
          <a:bodyPr/>
          <a:lstStyle/>
          <a:p>
            <a:r>
              <a:rPr lang="en-US" dirty="0"/>
              <a:t>Generic Object Recognition</a:t>
            </a:r>
            <a:endParaRPr lang="de-CH" dirty="0"/>
          </a:p>
        </p:txBody>
      </p:sp>
      <p:sp>
        <p:nvSpPr>
          <p:cNvPr id="45061" name="Rectangle 3"/>
          <p:cNvSpPr>
            <a:spLocks noGrp="1" noChangeArrowheads="1"/>
          </p:cNvSpPr>
          <p:nvPr>
            <p:ph type="body" idx="4294967295"/>
          </p:nvPr>
        </p:nvSpPr>
        <p:spPr>
          <a:xfrm>
            <a:off x="65088" y="1257300"/>
            <a:ext cx="9078912" cy="4525963"/>
          </a:xfrm>
        </p:spPr>
        <p:txBody>
          <a:bodyPr/>
          <a:lstStyle/>
          <a:p>
            <a:r>
              <a:rPr lang="en-US" dirty="0"/>
              <a:t>Problem formulation:</a:t>
            </a:r>
          </a:p>
          <a:p>
            <a:pPr lvl="1"/>
            <a:r>
              <a:rPr lang="en-US" dirty="0"/>
              <a:t>“Given a small number of images with an object class, recognize instances of the object class by assigning the correct object class”</a:t>
            </a:r>
          </a:p>
          <a:p>
            <a:pPr lvl="1">
              <a:buFont typeface="Wingdings" pitchFamily="2" charset="2"/>
              <a:buNone/>
            </a:pPr>
            <a:endParaRPr lang="en-US" dirty="0"/>
          </a:p>
          <a:p>
            <a:r>
              <a:rPr lang="en-US" dirty="0"/>
              <a:t>For which object class you can immediately assign an image?</a:t>
            </a:r>
          </a:p>
        </p:txBody>
      </p:sp>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8" y="5706113"/>
            <a:ext cx="1079500" cy="107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848" name="Group 6"/>
          <p:cNvGrpSpPr>
            <a:grpSpLocks/>
          </p:cNvGrpSpPr>
          <p:nvPr/>
        </p:nvGrpSpPr>
        <p:grpSpPr bwMode="auto">
          <a:xfrm>
            <a:off x="1147030" y="5219973"/>
            <a:ext cx="6648451" cy="409575"/>
            <a:chOff x="869" y="3521"/>
            <a:chExt cx="4188" cy="258"/>
          </a:xfrm>
        </p:grpSpPr>
        <p:sp>
          <p:nvSpPr>
            <p:cNvPr id="35849" name="Text Box 7"/>
            <p:cNvSpPr txBox="1">
              <a:spLocks noChangeArrowheads="1"/>
            </p:cNvSpPr>
            <p:nvPr/>
          </p:nvSpPr>
          <p:spPr bwMode="auto">
            <a:xfrm>
              <a:off x="1672" y="3566"/>
              <a:ext cx="59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Labrador</a:t>
              </a:r>
              <a:endParaRPr lang="de-CH" sz="1600" b="1" dirty="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animal</a:t>
              </a:r>
              <a:endParaRPr lang="de-CH" sz="1600" b="1" dirty="0">
                <a:solidFill>
                  <a:srgbClr val="000000"/>
                </a:solidFill>
                <a:latin typeface="ETH Light"/>
              </a:endParaRPr>
            </a:p>
          </p:txBody>
        </p:sp>
        <p:sp>
          <p:nvSpPr>
            <p:cNvPr id="35851" name="Text Box 9"/>
            <p:cNvSpPr txBox="1">
              <a:spLocks noChangeArrowheads="1"/>
            </p:cNvSpPr>
            <p:nvPr/>
          </p:nvSpPr>
          <p:spPr bwMode="auto">
            <a:xfrm>
              <a:off x="2750" y="3566"/>
              <a:ext cx="31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dog</a:t>
              </a:r>
              <a:endParaRPr lang="de-CH" sz="1600" b="1" dirty="0">
                <a:solidFill>
                  <a:srgbClr val="000000"/>
                </a:solidFill>
                <a:latin typeface="ETH Light"/>
              </a:endParaRPr>
            </a:p>
          </p:txBody>
        </p:sp>
        <p:sp>
          <p:nvSpPr>
            <p:cNvPr id="35852" name="Text Box 10"/>
            <p:cNvSpPr txBox="1">
              <a:spLocks noChangeArrowheads="1"/>
            </p:cNvSpPr>
            <p:nvPr/>
          </p:nvSpPr>
          <p:spPr bwMode="auto">
            <a:xfrm>
              <a:off x="4432" y="3566"/>
              <a:ext cx="413"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being</a:t>
              </a:r>
              <a:endParaRPr lang="de-CH" sz="1600" b="1" dirty="0">
                <a:solidFill>
                  <a:srgbClr val="000000"/>
                </a:solidFill>
                <a:latin typeface="ETH Light"/>
              </a:endParaRPr>
            </a:p>
          </p:txBody>
        </p:sp>
        <p:sp>
          <p:nvSpPr>
            <p:cNvPr id="35853" name="Text Box 11"/>
            <p:cNvSpPr txBox="1">
              <a:spLocks noChangeArrowheads="1"/>
            </p:cNvSpPr>
            <p:nvPr/>
          </p:nvSpPr>
          <p:spPr bwMode="auto">
            <a:xfrm>
              <a:off x="869" y="3566"/>
              <a:ext cx="49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“Max”</a:t>
              </a:r>
              <a:endParaRPr lang="de-CH" sz="1600" b="1" dirty="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cxnSp>
        <p:nvCxnSpPr>
          <p:cNvPr id="4" name="Straight Arrow Connector 3"/>
          <p:cNvCxnSpPr/>
          <p:nvPr/>
        </p:nvCxnSpPr>
        <p:spPr>
          <a:xfrm flipV="1">
            <a:off x="1147030" y="5627961"/>
            <a:ext cx="6560893" cy="39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3938590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fontScale="90000"/>
          </a:bodyPr>
          <a:lstStyle/>
          <a:p>
            <a:pPr eaLnBrk="1" hangingPunct="1"/>
            <a:r>
              <a:rPr lang="en-US" dirty="0">
                <a:latin typeface="Calibri" charset="0"/>
              </a:rPr>
              <a:t>Hierarchical organization of object classes (Rosch – 1976)</a:t>
            </a:r>
          </a:p>
        </p:txBody>
      </p:sp>
      <p:sp>
        <p:nvSpPr>
          <p:cNvPr id="27650" name="Text Box 16"/>
          <p:cNvSpPr txBox="1">
            <a:spLocks noChangeArrowheads="1"/>
          </p:cNvSpPr>
          <p:nvPr/>
        </p:nvSpPr>
        <p:spPr bwMode="auto">
          <a:xfrm>
            <a:off x="304800" y="1421909"/>
            <a:ext cx="6067345"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t>Base level:</a:t>
            </a:r>
          </a:p>
          <a:p>
            <a:pPr eaLnBrk="1" hangingPunct="1">
              <a:spcBef>
                <a:spcPct val="50000"/>
              </a:spcBef>
              <a:buFontTx/>
              <a:buChar char="•"/>
            </a:pPr>
            <a:r>
              <a:rPr lang="en-US" sz="1800" dirty="0"/>
              <a:t> Base-level classes are the highest-level classes in which instances are perceived with similar shape</a:t>
            </a:r>
          </a:p>
          <a:p>
            <a:pPr eaLnBrk="1" hangingPunct="1">
              <a:spcBef>
                <a:spcPct val="50000"/>
              </a:spcBef>
              <a:buFontTx/>
              <a:buChar char="•"/>
            </a:pPr>
            <a:r>
              <a:rPr lang="en-US" sz="1800" dirty="0"/>
              <a:t> The highest level for which we can represent the entire class with a single mental image </a:t>
            </a:r>
          </a:p>
          <a:p>
            <a:pPr eaLnBrk="1" hangingPunct="1">
              <a:spcBef>
                <a:spcPct val="50000"/>
              </a:spcBef>
              <a:buFontTx/>
              <a:buChar char="•"/>
            </a:pPr>
            <a:r>
              <a:rPr lang="en-US" sz="1800" dirty="0"/>
              <a:t> There is a significant number of common attributes between member pairs</a:t>
            </a:r>
          </a:p>
          <a:p>
            <a:pPr eaLnBrk="1" hangingPunct="1">
              <a:spcBef>
                <a:spcPct val="50000"/>
              </a:spcBef>
              <a:buFontTx/>
              <a:buChar char="•"/>
            </a:pPr>
            <a:r>
              <a:rPr lang="en-US" sz="1800" dirty="0"/>
              <a:t> First level understood by children</a:t>
            </a:r>
          </a:p>
        </p:txBody>
      </p:sp>
      <p:grpSp>
        <p:nvGrpSpPr>
          <p:cNvPr id="2" name="Group 19"/>
          <p:cNvGrpSpPr>
            <a:grpSpLocks/>
          </p:cNvGrpSpPr>
          <p:nvPr/>
        </p:nvGrpSpPr>
        <p:grpSpPr bwMode="auto">
          <a:xfrm>
            <a:off x="604839" y="4469419"/>
            <a:ext cx="3319465" cy="2243138"/>
            <a:chOff x="381" y="2448"/>
            <a:chExt cx="2091" cy="1413"/>
          </a:xfrm>
        </p:grpSpPr>
        <p:sp>
          <p:nvSpPr>
            <p:cNvPr id="27703" name="Line 4"/>
            <p:cNvSpPr>
              <a:spLocks noChangeShapeType="1"/>
            </p:cNvSpPr>
            <p:nvPr/>
          </p:nvSpPr>
          <p:spPr bwMode="auto">
            <a:xfrm flipV="1">
              <a:off x="1064" y="2484"/>
              <a:ext cx="0" cy="1139"/>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7704" name="Line 5"/>
            <p:cNvSpPr>
              <a:spLocks noChangeShapeType="1"/>
            </p:cNvSpPr>
            <p:nvPr/>
          </p:nvSpPr>
          <p:spPr bwMode="auto">
            <a:xfrm>
              <a:off x="1064" y="3623"/>
              <a:ext cx="134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5" name="Oval 6"/>
            <p:cNvSpPr>
              <a:spLocks noChangeArrowheads="1"/>
            </p:cNvSpPr>
            <p:nvPr/>
          </p:nvSpPr>
          <p:spPr bwMode="auto">
            <a:xfrm>
              <a:off x="1580" y="2784"/>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06" name="Text Box 7"/>
            <p:cNvSpPr txBox="1">
              <a:spLocks noChangeArrowheads="1"/>
            </p:cNvSpPr>
            <p:nvPr/>
          </p:nvSpPr>
          <p:spPr bwMode="auto">
            <a:xfrm>
              <a:off x="960" y="3648"/>
              <a:ext cx="151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inferior    base   superior</a:t>
              </a:r>
              <a:endParaRPr lang="en-US" sz="3200" dirty="0"/>
            </a:p>
          </p:txBody>
        </p:sp>
        <p:sp>
          <p:nvSpPr>
            <p:cNvPr id="27707" name="Text Box 8"/>
            <p:cNvSpPr txBox="1">
              <a:spLocks noChangeArrowheads="1"/>
            </p:cNvSpPr>
            <p:nvPr/>
          </p:nvSpPr>
          <p:spPr bwMode="auto">
            <a:xfrm>
              <a:off x="381" y="2448"/>
              <a:ext cx="637"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similarity</a:t>
              </a:r>
              <a:endParaRPr lang="en-US" sz="3200" dirty="0"/>
            </a:p>
          </p:txBody>
        </p:sp>
        <p:sp>
          <p:nvSpPr>
            <p:cNvPr id="27708" name="Line 9"/>
            <p:cNvSpPr>
              <a:spLocks noChangeShapeType="1"/>
            </p:cNvSpPr>
            <p:nvPr/>
          </p:nvSpPr>
          <p:spPr bwMode="auto">
            <a:xfrm>
              <a:off x="1198" y="2752"/>
              <a:ext cx="382" cy="8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7709" name="Oval 10"/>
            <p:cNvSpPr>
              <a:spLocks noChangeArrowheads="1"/>
            </p:cNvSpPr>
            <p:nvPr/>
          </p:nvSpPr>
          <p:spPr bwMode="auto">
            <a:xfrm>
              <a:off x="1131" y="26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0" name="Oval 11"/>
            <p:cNvSpPr>
              <a:spLocks noChangeArrowheads="1"/>
            </p:cNvSpPr>
            <p:nvPr/>
          </p:nvSpPr>
          <p:spPr bwMode="auto">
            <a:xfrm>
              <a:off x="2166" y="33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1" name="Line 12"/>
            <p:cNvSpPr>
              <a:spLocks noChangeShapeType="1"/>
            </p:cNvSpPr>
            <p:nvPr/>
          </p:nvSpPr>
          <p:spPr bwMode="auto">
            <a:xfrm>
              <a:off x="1694" y="2898"/>
              <a:ext cx="489" cy="50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27652" name="Group 14"/>
          <p:cNvGrpSpPr>
            <a:grpSpLocks/>
          </p:cNvGrpSpPr>
          <p:nvPr/>
        </p:nvGrpSpPr>
        <p:grpSpPr bwMode="auto">
          <a:xfrm>
            <a:off x="5151253" y="2312988"/>
            <a:ext cx="4029259" cy="4224125"/>
            <a:chOff x="5151367" y="2312988"/>
            <a:chExt cx="4029146" cy="4224337"/>
          </a:xfrm>
        </p:grpSpPr>
        <p:sp>
          <p:nvSpPr>
            <p:cNvPr id="27653" name="Text Box 4"/>
            <p:cNvSpPr txBox="1">
              <a:spLocks noChangeArrowheads="1"/>
            </p:cNvSpPr>
            <p:nvPr/>
          </p:nvSpPr>
          <p:spPr bwMode="auto">
            <a:xfrm>
              <a:off x="5314231" y="4711700"/>
              <a:ext cx="1269863" cy="369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Base level</a:t>
              </a:r>
            </a:p>
          </p:txBody>
        </p:sp>
        <p:sp>
          <p:nvSpPr>
            <p:cNvPr id="27654" name="Text Box 5"/>
            <p:cNvSpPr txBox="1">
              <a:spLocks noChangeArrowheads="1"/>
            </p:cNvSpPr>
            <p:nvPr/>
          </p:nvSpPr>
          <p:spPr bwMode="auto">
            <a:xfrm>
              <a:off x="5151367" y="5751851"/>
              <a:ext cx="1000566" cy="64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Inferior</a:t>
              </a:r>
            </a:p>
            <a:p>
              <a:pPr algn="ctr"/>
              <a:r>
                <a:rPr lang="en-US" sz="1800" b="1" dirty="0">
                  <a:solidFill>
                    <a:srgbClr val="000099"/>
                  </a:solidFill>
                  <a:latin typeface="Trebuchet MS" charset="0"/>
                </a:rPr>
                <a:t>levels</a:t>
              </a:r>
            </a:p>
          </p:txBody>
        </p:sp>
        <p:sp>
          <p:nvSpPr>
            <p:cNvPr id="27655" name="Text Box 6"/>
            <p:cNvSpPr txBox="1">
              <a:spLocks noChangeArrowheads="1"/>
            </p:cNvSpPr>
            <p:nvPr/>
          </p:nvSpPr>
          <p:spPr bwMode="auto">
            <a:xfrm>
              <a:off x="6049180" y="3373518"/>
              <a:ext cx="1173685" cy="646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 Superior</a:t>
              </a:r>
            </a:p>
            <a:p>
              <a:pPr algn="ctr"/>
              <a:r>
                <a:rPr lang="en-US" sz="1800" b="1" dirty="0">
                  <a:solidFill>
                    <a:srgbClr val="000099"/>
                  </a:solidFill>
                  <a:latin typeface="Trebuchet MS" charset="0"/>
                </a:rPr>
                <a:t>levels</a:t>
              </a:r>
            </a:p>
          </p:txBody>
        </p:sp>
        <p:grpSp>
          <p:nvGrpSpPr>
            <p:cNvPr id="27656" name="Group 7"/>
            <p:cNvGrpSpPr>
              <a:grpSpLocks/>
            </p:cNvGrpSpPr>
            <p:nvPr/>
          </p:nvGrpSpPr>
          <p:grpSpPr bwMode="auto">
            <a:xfrm>
              <a:off x="7019925" y="6070600"/>
              <a:ext cx="900113" cy="466725"/>
              <a:chOff x="4422" y="3824"/>
              <a:chExt cx="567" cy="294"/>
            </a:xfrm>
          </p:grpSpPr>
          <p:sp>
            <p:nvSpPr>
              <p:cNvPr id="27701" name="Text Box 8"/>
              <p:cNvSpPr txBox="1">
                <a:spLocks noChangeArrowheads="1"/>
              </p:cNvSpPr>
              <p:nvPr/>
            </p:nvSpPr>
            <p:spPr bwMode="auto">
              <a:xfrm>
                <a:off x="4443" y="3855"/>
                <a:ext cx="52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solidFill>
                      <a:srgbClr val="000000"/>
                    </a:solidFill>
                    <a:latin typeface="Trebuchet MS" charset="0"/>
                  </a:rPr>
                  <a:t>“Max”</a:t>
                </a:r>
              </a:p>
            </p:txBody>
          </p:sp>
          <p:sp>
            <p:nvSpPr>
              <p:cNvPr id="27702" name="Oval 9"/>
              <p:cNvSpPr>
                <a:spLocks noChangeArrowheads="1"/>
              </p:cNvSpPr>
              <p:nvPr/>
            </p:nvSpPr>
            <p:spPr bwMode="auto">
              <a:xfrm>
                <a:off x="4422" y="3824"/>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sp>
          <p:nvSpPr>
            <p:cNvPr id="27700" name="Oval 12"/>
            <p:cNvSpPr>
              <a:spLocks noChangeArrowheads="1"/>
            </p:cNvSpPr>
            <p:nvPr/>
          </p:nvSpPr>
          <p:spPr bwMode="auto">
            <a:xfrm>
              <a:off x="7019925" y="4691063"/>
              <a:ext cx="612775" cy="46672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round/>
                  <a:headEnd type="none" w="sm" len="sm"/>
                  <a:tailEnd type="none" w="sm" len="sm"/>
                </a14:hiddenLine>
              </a:ext>
            </a:extLst>
          </p:spPr>
          <p:txBody>
            <a:bodyPr wrap="none" anchor="ctr"/>
            <a:lstStyle/>
            <a:p>
              <a:pPr eaLnBrk="0" hangingPunct="0"/>
              <a:endParaRPr lang="de-CH" sz="2000">
                <a:solidFill>
                  <a:srgbClr val="FFFFFF"/>
                </a:solidFill>
              </a:endParaRPr>
            </a:p>
          </p:txBody>
        </p:sp>
        <p:grpSp>
          <p:nvGrpSpPr>
            <p:cNvPr id="27658" name="Group 13"/>
            <p:cNvGrpSpPr>
              <a:grpSpLocks/>
            </p:cNvGrpSpPr>
            <p:nvPr/>
          </p:nvGrpSpPr>
          <p:grpSpPr bwMode="auto">
            <a:xfrm>
              <a:off x="7993063" y="2997200"/>
              <a:ext cx="900112" cy="466725"/>
              <a:chOff x="4500" y="2546"/>
              <a:chExt cx="567" cy="294"/>
            </a:xfrm>
          </p:grpSpPr>
          <p:sp>
            <p:nvSpPr>
              <p:cNvPr id="27697" name="Text Box 14"/>
              <p:cNvSpPr txBox="1">
                <a:spLocks noChangeArrowheads="1"/>
              </p:cNvSpPr>
              <p:nvPr/>
            </p:nvSpPr>
            <p:spPr bwMode="auto">
              <a:xfrm>
                <a:off x="4505" y="2593"/>
                <a:ext cx="558"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animals</a:t>
                </a:r>
              </a:p>
            </p:txBody>
          </p:sp>
          <p:sp>
            <p:nvSpPr>
              <p:cNvPr id="27698" name="Oval 15"/>
              <p:cNvSpPr>
                <a:spLocks noChangeArrowheads="1"/>
              </p:cNvSpPr>
              <p:nvPr/>
            </p:nvSpPr>
            <p:spPr bwMode="auto">
              <a:xfrm>
                <a:off x="4500" y="2546"/>
                <a:ext cx="567"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59" name="Group 16"/>
            <p:cNvGrpSpPr>
              <a:grpSpLocks/>
            </p:cNvGrpSpPr>
            <p:nvPr/>
          </p:nvGrpSpPr>
          <p:grpSpPr bwMode="auto">
            <a:xfrm>
              <a:off x="7596188" y="3824288"/>
              <a:ext cx="1368425" cy="466725"/>
              <a:chOff x="4377" y="2795"/>
              <a:chExt cx="862" cy="294"/>
            </a:xfrm>
          </p:grpSpPr>
          <p:sp>
            <p:nvSpPr>
              <p:cNvPr id="27695" name="Text Box 17"/>
              <p:cNvSpPr txBox="1">
                <a:spLocks noChangeArrowheads="1"/>
              </p:cNvSpPr>
              <p:nvPr/>
            </p:nvSpPr>
            <p:spPr bwMode="auto">
              <a:xfrm>
                <a:off x="4474" y="2841"/>
                <a:ext cx="664"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mammals</a:t>
                </a:r>
              </a:p>
            </p:txBody>
          </p:sp>
          <p:sp>
            <p:nvSpPr>
              <p:cNvPr id="27696" name="Oval 18"/>
              <p:cNvSpPr>
                <a:spLocks noChangeArrowheads="1"/>
              </p:cNvSpPr>
              <p:nvPr/>
            </p:nvSpPr>
            <p:spPr bwMode="auto">
              <a:xfrm>
                <a:off x="4377" y="2795"/>
                <a:ext cx="862"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0" name="Group 19"/>
            <p:cNvGrpSpPr>
              <a:grpSpLocks/>
            </p:cNvGrpSpPr>
            <p:nvPr/>
          </p:nvGrpSpPr>
          <p:grpSpPr bwMode="auto">
            <a:xfrm>
              <a:off x="6372225" y="5381630"/>
              <a:ext cx="1079500" cy="579438"/>
              <a:chOff x="4014" y="3390"/>
              <a:chExt cx="771" cy="365"/>
            </a:xfrm>
          </p:grpSpPr>
          <p:sp>
            <p:nvSpPr>
              <p:cNvPr id="27693" name="Text Box 20"/>
              <p:cNvSpPr txBox="1">
                <a:spLocks noChangeArrowheads="1"/>
              </p:cNvSpPr>
              <p:nvPr/>
            </p:nvSpPr>
            <p:spPr bwMode="auto">
              <a:xfrm>
                <a:off x="4045" y="3468"/>
                <a:ext cx="71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Labrador</a:t>
                </a:r>
              </a:p>
            </p:txBody>
          </p:sp>
          <p:sp>
            <p:nvSpPr>
              <p:cNvPr id="27694" name="Oval 21"/>
              <p:cNvSpPr>
                <a:spLocks noChangeArrowheads="1"/>
              </p:cNvSpPr>
              <p:nvPr/>
            </p:nvSpPr>
            <p:spPr bwMode="auto">
              <a:xfrm>
                <a:off x="4014" y="3390"/>
                <a:ext cx="771" cy="365"/>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1" name="AutoShape 22"/>
            <p:cNvCxnSpPr>
              <a:cxnSpLocks noChangeShapeType="1"/>
              <a:stCxn id="27698" idx="4"/>
              <a:endCxn id="27696" idx="0"/>
            </p:cNvCxnSpPr>
            <p:nvPr/>
          </p:nvCxnSpPr>
          <p:spPr bwMode="auto">
            <a:xfrm flipH="1">
              <a:off x="8280400" y="3463925"/>
              <a:ext cx="163513" cy="360363"/>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2" name="AutoShape 23"/>
            <p:cNvCxnSpPr>
              <a:cxnSpLocks noChangeShapeType="1"/>
              <a:stCxn id="27696" idx="4"/>
              <a:endCxn id="27700" idx="0"/>
            </p:cNvCxnSpPr>
            <p:nvPr/>
          </p:nvCxnSpPr>
          <p:spPr bwMode="auto">
            <a:xfrm flipH="1">
              <a:off x="7326313" y="4291013"/>
              <a:ext cx="954087"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3" name="AutoShape 24"/>
            <p:cNvCxnSpPr>
              <a:cxnSpLocks noChangeShapeType="1"/>
              <a:stCxn id="27694" idx="4"/>
              <a:endCxn id="27702" idx="0"/>
            </p:cNvCxnSpPr>
            <p:nvPr/>
          </p:nvCxnSpPr>
          <p:spPr bwMode="auto">
            <a:xfrm>
              <a:off x="6911975" y="5961063"/>
              <a:ext cx="558800" cy="1095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64" name="AutoShape 25"/>
            <p:cNvCxnSpPr>
              <a:cxnSpLocks noChangeShapeType="1"/>
              <a:stCxn id="27700" idx="4"/>
              <a:endCxn id="27694" idx="0"/>
            </p:cNvCxnSpPr>
            <p:nvPr/>
          </p:nvCxnSpPr>
          <p:spPr bwMode="auto">
            <a:xfrm flipH="1">
              <a:off x="6911975" y="5157788"/>
              <a:ext cx="414338" cy="22383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5" name="Group 26"/>
            <p:cNvGrpSpPr>
              <a:grpSpLocks/>
            </p:cNvGrpSpPr>
            <p:nvPr/>
          </p:nvGrpSpPr>
          <p:grpSpPr bwMode="auto">
            <a:xfrm>
              <a:off x="7632043" y="5373688"/>
              <a:ext cx="1117557" cy="574675"/>
              <a:chOff x="4804" y="3271"/>
              <a:chExt cx="825" cy="453"/>
            </a:xfrm>
          </p:grpSpPr>
          <p:sp>
            <p:nvSpPr>
              <p:cNvPr id="27691" name="Text Box 27"/>
              <p:cNvSpPr txBox="1">
                <a:spLocks noChangeArrowheads="1"/>
              </p:cNvSpPr>
              <p:nvPr/>
            </p:nvSpPr>
            <p:spPr bwMode="auto">
              <a:xfrm>
                <a:off x="4804" y="3365"/>
                <a:ext cx="825" cy="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Doberman</a:t>
                </a:r>
              </a:p>
            </p:txBody>
          </p:sp>
          <p:sp>
            <p:nvSpPr>
              <p:cNvPr id="27692" name="Oval 28"/>
              <p:cNvSpPr>
                <a:spLocks noChangeArrowheads="1"/>
              </p:cNvSpPr>
              <p:nvPr/>
            </p:nvSpPr>
            <p:spPr bwMode="auto">
              <a:xfrm>
                <a:off x="4830" y="3271"/>
                <a:ext cx="771" cy="453"/>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6" name="AutoShape 29"/>
            <p:cNvCxnSpPr>
              <a:cxnSpLocks noChangeShapeType="1"/>
              <a:stCxn id="27700" idx="4"/>
              <a:endCxn id="27692" idx="0"/>
            </p:cNvCxnSpPr>
            <p:nvPr/>
          </p:nvCxnSpPr>
          <p:spPr bwMode="auto">
            <a:xfrm>
              <a:off x="7326313" y="5157788"/>
              <a:ext cx="863600" cy="21590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grpSp>
          <p:nvGrpSpPr>
            <p:cNvPr id="27667" name="Group 30"/>
            <p:cNvGrpSpPr>
              <a:grpSpLocks/>
            </p:cNvGrpSpPr>
            <p:nvPr/>
          </p:nvGrpSpPr>
          <p:grpSpPr bwMode="auto">
            <a:xfrm>
              <a:off x="7702550" y="4691063"/>
              <a:ext cx="612775" cy="466725"/>
              <a:chOff x="4422" y="3249"/>
              <a:chExt cx="386" cy="294"/>
            </a:xfrm>
          </p:grpSpPr>
          <p:sp>
            <p:nvSpPr>
              <p:cNvPr id="27689" name="Text Box 31"/>
              <p:cNvSpPr txBox="1">
                <a:spLocks noChangeArrowheads="1"/>
              </p:cNvSpPr>
              <p:nvPr/>
            </p:nvSpPr>
            <p:spPr bwMode="auto">
              <a:xfrm>
                <a:off x="4465" y="3295"/>
                <a:ext cx="299"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cat</a:t>
                </a:r>
              </a:p>
            </p:txBody>
          </p:sp>
          <p:sp>
            <p:nvSpPr>
              <p:cNvPr id="27690" name="Oval 32"/>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8" name="Group 33"/>
            <p:cNvGrpSpPr>
              <a:grpSpLocks/>
            </p:cNvGrpSpPr>
            <p:nvPr/>
          </p:nvGrpSpPr>
          <p:grpSpPr bwMode="auto">
            <a:xfrm>
              <a:off x="8388350" y="4691063"/>
              <a:ext cx="612775" cy="466725"/>
              <a:chOff x="4422" y="3249"/>
              <a:chExt cx="386" cy="294"/>
            </a:xfrm>
          </p:grpSpPr>
          <p:sp>
            <p:nvSpPr>
              <p:cNvPr id="27687" name="Text Box 34"/>
              <p:cNvSpPr txBox="1">
                <a:spLocks noChangeArrowheads="1"/>
              </p:cNvSpPr>
              <p:nvPr/>
            </p:nvSpPr>
            <p:spPr bwMode="auto">
              <a:xfrm>
                <a:off x="4444" y="3295"/>
                <a:ext cx="346"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cow</a:t>
                </a:r>
              </a:p>
            </p:txBody>
          </p:sp>
          <p:sp>
            <p:nvSpPr>
              <p:cNvPr id="27688" name="Oval 35"/>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9" name="AutoShape 36"/>
            <p:cNvCxnSpPr>
              <a:cxnSpLocks noChangeShapeType="1"/>
              <a:stCxn id="27696" idx="4"/>
              <a:endCxn id="27690" idx="0"/>
            </p:cNvCxnSpPr>
            <p:nvPr/>
          </p:nvCxnSpPr>
          <p:spPr bwMode="auto">
            <a:xfrm flipH="1">
              <a:off x="8008938" y="4291013"/>
              <a:ext cx="271462"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0" name="AutoShape 37"/>
            <p:cNvCxnSpPr>
              <a:cxnSpLocks noChangeShapeType="1"/>
              <a:stCxn id="27696" idx="4"/>
              <a:endCxn id="27688" idx="0"/>
            </p:cNvCxnSpPr>
            <p:nvPr/>
          </p:nvCxnSpPr>
          <p:spPr bwMode="auto">
            <a:xfrm>
              <a:off x="8280400" y="4291013"/>
              <a:ext cx="414338" cy="400050"/>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1" name="AutoShape 38"/>
            <p:cNvCxnSpPr>
              <a:cxnSpLocks noChangeShapeType="1"/>
              <a:stCxn id="27694" idx="4"/>
            </p:cNvCxnSpPr>
            <p:nvPr/>
          </p:nvCxnSpPr>
          <p:spPr bwMode="auto">
            <a:xfrm flipH="1">
              <a:off x="6696075" y="5961063"/>
              <a:ext cx="215900" cy="2047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2" name="AutoShape 39"/>
            <p:cNvCxnSpPr>
              <a:cxnSpLocks noChangeShapeType="1"/>
              <a:stCxn id="27694" idx="4"/>
            </p:cNvCxnSpPr>
            <p:nvPr/>
          </p:nvCxnSpPr>
          <p:spPr bwMode="auto">
            <a:xfrm>
              <a:off x="6911975" y="5961063"/>
              <a:ext cx="0" cy="2762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3" name="AutoShape 40"/>
            <p:cNvCxnSpPr>
              <a:cxnSpLocks noChangeShapeType="1"/>
              <a:stCxn id="27698" idx="4"/>
            </p:cNvCxnSpPr>
            <p:nvPr/>
          </p:nvCxnSpPr>
          <p:spPr bwMode="auto">
            <a:xfrm flipH="1">
              <a:off x="8027988" y="3463925"/>
              <a:ext cx="415925" cy="25717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4" name="AutoShape 41"/>
            <p:cNvCxnSpPr>
              <a:cxnSpLocks noChangeShapeType="1"/>
              <a:stCxn id="27698" idx="4"/>
            </p:cNvCxnSpPr>
            <p:nvPr/>
          </p:nvCxnSpPr>
          <p:spPr bwMode="auto">
            <a:xfrm>
              <a:off x="8443913" y="3463925"/>
              <a:ext cx="465137" cy="312738"/>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5" name="AutoShape 42"/>
            <p:cNvCxnSpPr>
              <a:cxnSpLocks noChangeShapeType="1"/>
              <a:stCxn id="27696" idx="4"/>
            </p:cNvCxnSpPr>
            <p:nvPr/>
          </p:nvCxnSpPr>
          <p:spPr bwMode="auto">
            <a:xfrm>
              <a:off x="8280400" y="4291013"/>
              <a:ext cx="666750" cy="212725"/>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76"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cxnSp>
          <p:nvCxnSpPr>
            <p:cNvPr id="27677" name="AutoShape 44"/>
            <p:cNvCxnSpPr>
              <a:cxnSpLocks noChangeShapeType="1"/>
              <a:stCxn id="27692" idx="4"/>
            </p:cNvCxnSpPr>
            <p:nvPr/>
          </p:nvCxnSpPr>
          <p:spPr bwMode="auto">
            <a:xfrm>
              <a:off x="8189913" y="5948363"/>
              <a:ext cx="377825"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8" name="AutoShape 45"/>
            <p:cNvCxnSpPr>
              <a:cxnSpLocks noChangeShapeType="1"/>
              <a:stCxn id="27692" idx="4"/>
            </p:cNvCxnSpPr>
            <p:nvPr/>
          </p:nvCxnSpPr>
          <p:spPr bwMode="auto">
            <a:xfrm>
              <a:off x="8189913" y="5948363"/>
              <a:ext cx="90487" cy="217487"/>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79" name="AutoShape 46"/>
            <p:cNvCxnSpPr>
              <a:cxnSpLocks noChangeShapeType="1"/>
              <a:stCxn id="27692" idx="4"/>
            </p:cNvCxnSpPr>
            <p:nvPr/>
          </p:nvCxnSpPr>
          <p:spPr bwMode="auto">
            <a:xfrm flipH="1">
              <a:off x="8045450" y="5948363"/>
              <a:ext cx="144463" cy="1825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27680" name="AutoShape 47"/>
            <p:cNvCxnSpPr>
              <a:cxnSpLocks noChangeShapeType="1"/>
              <a:endCxn id="27698" idx="0"/>
            </p:cNvCxnSpPr>
            <p:nvPr/>
          </p:nvCxnSpPr>
          <p:spPr bwMode="auto">
            <a:xfrm flipH="1">
              <a:off x="8443913" y="2636838"/>
              <a:ext cx="179387" cy="360362"/>
            </a:xfrm>
            <a:prstGeom prst="straightConnector1">
              <a:avLst/>
            </a:prstGeom>
            <a:noFill/>
            <a:ln w="12700" cap="sq">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sp>
          <p:nvSpPr>
            <p:cNvPr id="27681"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2"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3"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4"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5"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6"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grpSp>
      <p:sp>
        <p:nvSpPr>
          <p:cNvPr id="65" name="Oval 32"/>
          <p:cNvSpPr>
            <a:spLocks noChangeArrowheads="1"/>
          </p:cNvSpPr>
          <p:nvPr/>
        </p:nvSpPr>
        <p:spPr bwMode="auto">
          <a:xfrm>
            <a:off x="7002401" y="4724279"/>
            <a:ext cx="612792" cy="466702"/>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sp>
        <p:nvSpPr>
          <p:cNvPr id="66" name="Text Box 31"/>
          <p:cNvSpPr txBox="1">
            <a:spLocks noChangeArrowheads="1"/>
          </p:cNvSpPr>
          <p:nvPr/>
        </p:nvSpPr>
        <p:spPr bwMode="auto">
          <a:xfrm>
            <a:off x="7060600" y="4763964"/>
            <a:ext cx="5116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dog</a:t>
            </a:r>
          </a:p>
        </p:txBody>
      </p:sp>
      <p:sp>
        <p:nvSpPr>
          <p:cNvPr id="68" name="TextBox 6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
        <p:nvSpPr>
          <p:cNvPr id="67" name="AutoShape 43">
            <a:extLst>
              <a:ext uri="{FF2B5EF4-FFF2-40B4-BE49-F238E27FC236}">
                <a16:creationId xmlns:a16="http://schemas.microsoft.com/office/drawing/2014/main" id="{75A4BA5F-4BA6-4D46-B07B-B5B00F105F11}"/>
              </a:ext>
            </a:extLst>
          </p:cNvPr>
          <p:cNvSpPr>
            <a:spLocks/>
          </p:cNvSpPr>
          <p:nvPr/>
        </p:nvSpPr>
        <p:spPr bwMode="auto">
          <a:xfrm>
            <a:off x="6171681" y="5422743"/>
            <a:ext cx="109540" cy="1295335"/>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de-CH" sz="2000">
              <a:solidFill>
                <a:srgbClr val="FFFFFF"/>
              </a:solidFill>
            </a:endParaRPr>
          </a:p>
        </p:txBody>
      </p:sp>
    </p:spTree>
    <p:extLst>
      <p:ext uri="{BB962C8B-B14F-4D97-AF65-F5344CB8AC3E}">
        <p14:creationId xmlns:p14="http://schemas.microsoft.com/office/powerpoint/2010/main" val="31420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1055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39938" name="Text Box 3"/>
          <p:cNvSpPr txBox="1">
            <a:spLocks noChangeArrowheads="1"/>
          </p:cNvSpPr>
          <p:nvPr/>
        </p:nvSpPr>
        <p:spPr bwMode="auto">
          <a:xfrm>
            <a:off x="8650047" y="7101984"/>
            <a:ext cx="2178050" cy="3667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Slide by </a:t>
            </a:r>
            <a:r>
              <a:rPr lang="en-US" sz="1800" dirty="0" err="1"/>
              <a:t>Aude</a:t>
            </a:r>
            <a:r>
              <a:rPr lang="en-US" sz="1800" dirty="0"/>
              <a:t> </a:t>
            </a:r>
            <a:r>
              <a:rPr lang="en-US" sz="1800" dirty="0" err="1"/>
              <a:t>Oliva</a:t>
            </a:r>
            <a:endParaRPr lang="en-US" sz="1800" dirty="0"/>
          </a:p>
        </p:txBody>
      </p:sp>
      <p:sp>
        <p:nvSpPr>
          <p:cNvPr id="39939" name="Rectangle 4"/>
          <p:cNvSpPr>
            <a:spLocks noGrp="1" noChangeArrowheads="1"/>
          </p:cNvSpPr>
          <p:nvPr>
            <p:ph type="title"/>
          </p:nvPr>
        </p:nvSpPr>
        <p:spPr>
          <a:xfrm>
            <a:off x="2122043" y="10763"/>
            <a:ext cx="5380298" cy="715963"/>
          </a:xfrm>
          <a:solidFill>
            <a:schemeClr val="bg1"/>
          </a:solidFill>
        </p:spPr>
        <p:txBody>
          <a:bodyPr>
            <a:normAutofit fontScale="90000"/>
          </a:bodyPr>
          <a:lstStyle/>
          <a:p>
            <a:pPr eaLnBrk="1" hangingPunct="1"/>
            <a:r>
              <a:rPr lang="en-US" sz="4000" dirty="0">
                <a:latin typeface="Calibri" charset="0"/>
              </a:rPr>
              <a:t>Examples of object classes</a:t>
            </a:r>
          </a:p>
        </p:txBody>
      </p:sp>
    </p:spTree>
    <p:extLst>
      <p:ext uri="{BB962C8B-B14F-4D97-AF65-F5344CB8AC3E}">
        <p14:creationId xmlns:p14="http://schemas.microsoft.com/office/powerpoint/2010/main" val="1705575457"/>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0" y="485775"/>
            <a:ext cx="9144000" cy="352425"/>
          </a:xfrm>
        </p:spPr>
        <p:txBody>
          <a:bodyPr>
            <a:normAutofit fontScale="90000"/>
          </a:bodyPr>
          <a:lstStyle/>
          <a:p>
            <a:pPr eaLnBrk="1" hangingPunct="1"/>
            <a:r>
              <a:rPr lang="en-US" sz="3200" dirty="0">
                <a:latin typeface="Calibri" charset="0"/>
              </a:rPr>
              <a:t>How many object classes?</a:t>
            </a:r>
          </a:p>
        </p:txBody>
      </p:sp>
      <p:pic>
        <p:nvPicPr>
          <p:cNvPr id="41986"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89"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wrap="none" fromWordArt="1">
            <a:prstTxWarp prst="textSlantUp">
              <a:avLst>
                <a:gd name="adj" fmla="val 55556"/>
              </a:avLst>
            </a:prstTxWarp>
          </a:bodyPr>
          <a:lstStyle/>
          <a:p>
            <a:pPr algn="ctr"/>
            <a:r>
              <a:rPr lang="en-US" sz="3200" kern="10" dirty="0">
                <a:solidFill>
                  <a:srgbClr val="92003B"/>
                </a:solidFill>
                <a:latin typeface="Arial Black"/>
                <a:ea typeface="Arial Black"/>
                <a:cs typeface="Arial Black"/>
              </a:rPr>
              <a:t>~10,000 - 30,000</a:t>
            </a:r>
          </a:p>
        </p:txBody>
      </p:sp>
      <p:sp>
        <p:nvSpPr>
          <p:cNvPr id="41989" name="Text Box 6"/>
          <p:cNvSpPr txBox="1">
            <a:spLocks noChangeArrowheads="1"/>
          </p:cNvSpPr>
          <p:nvPr/>
        </p:nvSpPr>
        <p:spPr bwMode="auto">
          <a:xfrm>
            <a:off x="0" y="6428628"/>
            <a:ext cx="206979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[Biederman, 1987]</a:t>
            </a:r>
          </a:p>
        </p:txBody>
      </p:sp>
      <p:sp>
        <p:nvSpPr>
          <p:cNvPr id="9" name="TextBox 8"/>
          <p:cNvSpPr txBox="1"/>
          <p:nvPr/>
        </p:nvSpPr>
        <p:spPr>
          <a:xfrm>
            <a:off x="6981390" y="6552157"/>
            <a:ext cx="2162610" cy="276999"/>
          </a:xfrm>
          <a:prstGeom prst="rect">
            <a:avLst/>
          </a:prstGeom>
          <a:noFill/>
        </p:spPr>
        <p:txBody>
          <a:bodyPr wrap="square" rtlCol="0">
            <a:spAutoFit/>
          </a:bodyPr>
          <a:lstStyle/>
          <a:p>
            <a:r>
              <a:rPr lang="en-US" sz="1200" dirty="0"/>
              <a:t>Slide adapted after A. </a:t>
            </a:r>
            <a:r>
              <a:rPr lang="en-US" sz="1200" dirty="0" err="1"/>
              <a:t>Torralba</a:t>
            </a:r>
            <a:endParaRPr lang="en-US" sz="1200" dirty="0"/>
          </a:p>
        </p:txBody>
      </p:sp>
    </p:spTree>
    <p:extLst>
      <p:ext uri="{BB962C8B-B14F-4D97-AF65-F5344CB8AC3E}">
        <p14:creationId xmlns:p14="http://schemas.microsoft.com/office/powerpoint/2010/main" val="24894452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457200" y="1600200"/>
            <a:ext cx="8686800" cy="1028700"/>
          </a:xfrm>
        </p:spPr>
        <p:txBody>
          <a:bodyPr>
            <a:normAutofit/>
          </a:bodyPr>
          <a:lstStyle/>
          <a:p>
            <a:pPr eaLnBrk="1" hangingPunct="1"/>
            <a:r>
              <a:rPr lang="en-US" sz="3000" dirty="0"/>
              <a:t>OCR – license plate recognition, postal codes, etc.</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38100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lgn="ctr">
                <a:solidFill>
                  <a:srgbClr val="000000"/>
                </a:solidFill>
                <a:miter lim="800000"/>
                <a:headEnd/>
                <a:tailEnd type="none" w="lg" len="lg"/>
              </a14:hiddenLine>
            </a:ext>
          </a:extLst>
        </p:spPr>
      </p:pic>
      <p:sp>
        <p:nvSpPr>
          <p:cNvPr id="6"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732119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343400" cy="355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3"/>
          <p:cNvSpPr txBox="1">
            <a:spLocks noChangeArrowheads="1"/>
          </p:cNvSpPr>
          <p:nvPr/>
        </p:nvSpPr>
        <p:spPr>
          <a:xfrm>
            <a:off x="457200" y="1600200"/>
            <a:ext cx="8686800" cy="1447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endParaRPr lang="en-US" dirty="0"/>
          </a:p>
        </p:txBody>
      </p:sp>
      <p:sp>
        <p:nvSpPr>
          <p:cNvPr id="8"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ECF039A9-8EC2-464F-BDCA-CC2128BF395C}"/>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38020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1828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962400"/>
            <a:ext cx="4733925" cy="224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l="3079" t="5048" b="8725"/>
          <a:stretch>
            <a:fillRect/>
          </a:stretch>
        </p:blipFill>
        <p:spPr bwMode="auto">
          <a:xfrm>
            <a:off x="381000" y="3429000"/>
            <a:ext cx="3597275"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8824CE23-65EC-DF47-B6EA-3EF8324F4CE8}"/>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96310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49470" y="224760"/>
            <a:ext cx="8229600" cy="1143000"/>
          </a:xfrm>
        </p:spPr>
        <p:txBody>
          <a:bodyPr/>
          <a:lstStyle/>
          <a:p>
            <a:pPr eaLnBrk="1" hangingPunct="1"/>
            <a:r>
              <a:rPr lang="en-US" dirty="0"/>
              <a:t>Agenda</a:t>
            </a:r>
          </a:p>
        </p:txBody>
      </p:sp>
      <p:sp>
        <p:nvSpPr>
          <p:cNvPr id="24579" name="Rectangle 3"/>
          <p:cNvSpPr>
            <a:spLocks noGrp="1" noChangeArrowheads="1"/>
          </p:cNvSpPr>
          <p:nvPr>
            <p:ph type="body" idx="4294967295"/>
          </p:nvPr>
        </p:nvSpPr>
        <p:spPr>
          <a:xfrm>
            <a:off x="615674" y="1448965"/>
            <a:ext cx="7921901" cy="5483647"/>
          </a:xfrm>
        </p:spPr>
        <p:txBody>
          <a:bodyPr>
            <a:normAutofit/>
          </a:bodyPr>
          <a:lstStyle/>
          <a:p>
            <a:r>
              <a:rPr lang="en-US" sz="2800" dirty="0"/>
              <a:t>Object class recognition</a:t>
            </a:r>
          </a:p>
          <a:p>
            <a:pPr lvl="1"/>
            <a:r>
              <a:rPr lang="en-US" sz="2400" dirty="0"/>
              <a:t>General picture</a:t>
            </a:r>
          </a:p>
          <a:p>
            <a:pPr lvl="1"/>
            <a:r>
              <a:rPr lang="en-US" sz="2400" dirty="0"/>
              <a:t>What is an object class?</a:t>
            </a:r>
          </a:p>
          <a:p>
            <a:pPr marL="457200" lvl="1" indent="0">
              <a:buNone/>
            </a:pPr>
            <a:endParaRPr lang="en-US" sz="2800" dirty="0"/>
          </a:p>
          <a:p>
            <a:r>
              <a:rPr lang="en-US" sz="2800" dirty="0"/>
              <a:t>Text classification</a:t>
            </a:r>
          </a:p>
          <a:p>
            <a:pPr lvl="1"/>
            <a:r>
              <a:rPr lang="en-US" sz="2400" dirty="0"/>
              <a:t>Bag-of-Words</a:t>
            </a:r>
          </a:p>
          <a:p>
            <a:pPr marL="0" indent="0">
              <a:buNone/>
            </a:pPr>
            <a:endParaRPr lang="en-US" sz="2800" dirty="0"/>
          </a:p>
          <a:p>
            <a:r>
              <a:rPr lang="en-US" sz="2800" dirty="0"/>
              <a:t>Image classification</a:t>
            </a:r>
          </a:p>
          <a:p>
            <a:pPr lvl="1"/>
            <a:r>
              <a:rPr lang="en-US" sz="2400" dirty="0"/>
              <a:t>Histograms for feature representation</a:t>
            </a:r>
          </a:p>
          <a:p>
            <a:pPr lvl="1"/>
            <a:r>
              <a:rPr lang="en-US" sz="2400" dirty="0"/>
              <a:t>Bag-of-Visual-Words</a:t>
            </a:r>
          </a:p>
          <a:p>
            <a:pPr marL="0" indent="0">
              <a:buNone/>
            </a:pPr>
            <a:endParaRPr lang="en-US" sz="2800" dirty="0"/>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97" y="1384033"/>
            <a:ext cx="2190003" cy="194479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6" name="Picture 3" descr="DaVinci_face_only"/>
          <p:cNvPicPr>
            <a:picLocks noChangeAspect="1" noChangeArrowheads="1"/>
          </p:cNvPicPr>
          <p:nvPr/>
        </p:nvPicPr>
        <p:blipFill>
          <a:blip r:embed="rId4" cstate="print"/>
          <a:srcRect/>
          <a:stretch>
            <a:fillRect/>
          </a:stretch>
        </p:blipFill>
        <p:spPr bwMode="auto">
          <a:xfrm>
            <a:off x="6826529" y="5097553"/>
            <a:ext cx="1014417" cy="1256859"/>
          </a:xfrm>
          <a:prstGeom prst="rect">
            <a:avLst/>
          </a:prstGeom>
          <a:noFill/>
          <a:ln w="9525">
            <a:noFill/>
            <a:miter lim="800000"/>
            <a:headEnd/>
            <a:tailEnd/>
          </a:ln>
        </p:spPr>
      </p:pic>
      <p:grpSp>
        <p:nvGrpSpPr>
          <p:cNvPr id="7" name="Group 6"/>
          <p:cNvGrpSpPr>
            <a:grpSpLocks/>
          </p:cNvGrpSpPr>
          <p:nvPr/>
        </p:nvGrpSpPr>
        <p:grpSpPr bwMode="auto">
          <a:xfrm>
            <a:off x="7849979" y="4997584"/>
            <a:ext cx="1190248" cy="1389632"/>
            <a:chOff x="3072" y="1008"/>
            <a:chExt cx="2274" cy="3168"/>
          </a:xfrm>
        </p:grpSpPr>
        <p:pic>
          <p:nvPicPr>
            <p:cNvPr id="8" name="Picture 7" descr="lunch-bagtrans"/>
            <p:cNvPicPr>
              <a:picLocks noChangeAspect="1" noChangeArrowheads="1"/>
            </p:cNvPicPr>
            <p:nvPr/>
          </p:nvPicPr>
          <p:blipFill>
            <a:blip r:embed="rId5" cstate="print"/>
            <a:srcRect/>
            <a:stretch>
              <a:fillRect/>
            </a:stretch>
          </p:blipFill>
          <p:spPr bwMode="auto">
            <a:xfrm>
              <a:off x="3072" y="1008"/>
              <a:ext cx="2274" cy="3168"/>
            </a:xfrm>
            <a:prstGeom prst="rect">
              <a:avLst/>
            </a:prstGeom>
            <a:noFill/>
            <a:ln w="9525">
              <a:noFill/>
              <a:miter lim="800000"/>
              <a:headEnd/>
              <a:tailEnd/>
            </a:ln>
          </p:spPr>
        </p:pic>
        <p:pic>
          <p:nvPicPr>
            <p:cNvPr id="9" name="Picture 8" descr="ermine"/>
            <p:cNvPicPr>
              <a:picLocks noChangeAspect="1" noChangeArrowheads="1"/>
            </p:cNvPicPr>
            <p:nvPr/>
          </p:nvPicPr>
          <p:blipFill>
            <a:blip r:embed="rId6"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10" name="Picture 9" descr="ermine"/>
            <p:cNvPicPr>
              <a:picLocks noChangeAspect="1" noChangeArrowheads="1"/>
            </p:cNvPicPr>
            <p:nvPr/>
          </p:nvPicPr>
          <p:blipFill>
            <a:blip r:embed="rId6"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11" name="Picture 10" descr="ermine"/>
            <p:cNvPicPr>
              <a:picLocks noChangeAspect="1" noChangeArrowheads="1"/>
            </p:cNvPicPr>
            <p:nvPr/>
          </p:nvPicPr>
          <p:blipFill>
            <a:blip r:embed="rId6"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12" name="Picture 11" descr="ermine"/>
            <p:cNvPicPr>
              <a:picLocks noChangeAspect="1" noChangeArrowheads="1"/>
            </p:cNvPicPr>
            <p:nvPr/>
          </p:nvPicPr>
          <p:blipFill>
            <a:blip r:embed="rId6"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13" name="Picture 12" descr="ermine"/>
            <p:cNvPicPr>
              <a:picLocks noChangeAspect="1" noChangeArrowheads="1"/>
            </p:cNvPicPr>
            <p:nvPr/>
          </p:nvPicPr>
          <p:blipFill>
            <a:blip r:embed="rId6"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14" name="Picture 13" descr="ermine"/>
            <p:cNvPicPr>
              <a:picLocks noChangeAspect="1" noChangeArrowheads="1"/>
            </p:cNvPicPr>
            <p:nvPr/>
          </p:nvPicPr>
          <p:blipFill>
            <a:blip r:embed="rId6"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15" name="Picture 14" descr="ermine"/>
            <p:cNvPicPr>
              <a:picLocks noChangeAspect="1" noChangeArrowheads="1"/>
            </p:cNvPicPr>
            <p:nvPr/>
          </p:nvPicPr>
          <p:blipFill>
            <a:blip r:embed="rId6"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16" name="Picture 15" descr="ermine"/>
            <p:cNvPicPr>
              <a:picLocks noChangeAspect="1" noChangeArrowheads="1"/>
            </p:cNvPicPr>
            <p:nvPr/>
          </p:nvPicPr>
          <p:blipFill>
            <a:blip r:embed="rId6"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17" name="Picture 16" descr="ermine"/>
            <p:cNvPicPr>
              <a:picLocks noChangeAspect="1" noChangeArrowheads="1"/>
            </p:cNvPicPr>
            <p:nvPr/>
          </p:nvPicPr>
          <p:blipFill>
            <a:blip r:embed="rId6"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18" name="Picture 17" descr="ermine"/>
            <p:cNvPicPr>
              <a:picLocks noChangeAspect="1" noChangeArrowheads="1"/>
            </p:cNvPicPr>
            <p:nvPr/>
          </p:nvPicPr>
          <p:blipFill>
            <a:blip r:embed="rId6" cstate="print"/>
            <a:srcRect l="50569" t="17148" r="37727" b="76851"/>
            <a:stretch>
              <a:fillRect/>
            </a:stretch>
          </p:blipFill>
          <p:spPr bwMode="auto">
            <a:xfrm>
              <a:off x="3648" y="3552"/>
              <a:ext cx="480" cy="336"/>
            </a:xfrm>
            <a:prstGeom prst="rect">
              <a:avLst/>
            </a:prstGeom>
            <a:noFill/>
            <a:ln w="9525">
              <a:noFill/>
              <a:miter lim="800000"/>
              <a:headEnd/>
              <a:tailEnd/>
            </a:ln>
          </p:spPr>
        </p:pic>
      </p:grpSp>
      <p:grpSp>
        <p:nvGrpSpPr>
          <p:cNvPr id="19" name="Group 18"/>
          <p:cNvGrpSpPr/>
          <p:nvPr/>
        </p:nvGrpSpPr>
        <p:grpSpPr>
          <a:xfrm>
            <a:off x="7076154" y="3560014"/>
            <a:ext cx="1607246" cy="1342457"/>
            <a:chOff x="1272509" y="3384636"/>
            <a:chExt cx="3726654" cy="2152328"/>
          </a:xfrm>
        </p:grpSpPr>
        <p:pic>
          <p:nvPicPr>
            <p:cNvPr id="20" name="Picture 7" descr="normal-binning"/>
            <p:cNvPicPr>
              <a:picLocks noChangeAspect="1" noChangeArrowheads="1"/>
            </p:cNvPicPr>
            <p:nvPr/>
          </p:nvPicPr>
          <p:blipFill>
            <a:blip r:embed="rId7">
              <a:extLst>
                <a:ext uri="{28A0092B-C50C-407E-A947-70E740481C1C}">
                  <a14:useLocalDpi xmlns:a14="http://schemas.microsoft.com/office/drawing/2010/main" val="0"/>
                </a:ext>
              </a:extLst>
            </a:blip>
            <a:srcRect t="7007"/>
            <a:stretch>
              <a:fillRect/>
            </a:stretch>
          </p:blipFill>
          <p:spPr bwMode="auto">
            <a:xfrm>
              <a:off x="1646364" y="3384636"/>
              <a:ext cx="3352799" cy="2022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Box 20"/>
            <p:cNvSpPr txBox="1"/>
            <p:nvPr/>
          </p:nvSpPr>
          <p:spPr>
            <a:xfrm>
              <a:off x="2326249" y="5142204"/>
              <a:ext cx="2021262" cy="394760"/>
            </a:xfrm>
            <a:prstGeom prst="rect">
              <a:avLst/>
            </a:prstGeom>
            <a:solidFill>
              <a:schemeClr val="bg1"/>
            </a:solidFill>
          </p:spPr>
          <p:txBody>
            <a:bodyPr wrap="square" rtlCol="0">
              <a:spAutoFit/>
            </a:bodyPr>
            <a:lstStyle/>
            <a:p>
              <a:pPr algn="ctr"/>
              <a:r>
                <a:rPr lang="en-US" sz="1000" b="1" dirty="0"/>
                <a:t>c1</a:t>
              </a:r>
            </a:p>
          </p:txBody>
        </p:sp>
        <p:sp>
          <p:nvSpPr>
            <p:cNvPr id="22" name="TextBox 21"/>
            <p:cNvSpPr txBox="1"/>
            <p:nvPr/>
          </p:nvSpPr>
          <p:spPr>
            <a:xfrm rot="16200000">
              <a:off x="1063241" y="4190527"/>
              <a:ext cx="989437" cy="570902"/>
            </a:xfrm>
            <a:prstGeom prst="rect">
              <a:avLst/>
            </a:prstGeom>
            <a:solidFill>
              <a:schemeClr val="bg1"/>
            </a:solidFill>
          </p:spPr>
          <p:txBody>
            <a:bodyPr wrap="square" rtlCol="0">
              <a:spAutoFit/>
            </a:bodyPr>
            <a:lstStyle/>
            <a:p>
              <a:pPr algn="ctr"/>
              <a:r>
                <a:rPr lang="en-US" sz="1000" b="1" dirty="0"/>
                <a:t>c2</a:t>
              </a:r>
            </a:p>
          </p:txBody>
        </p:sp>
      </p:grpSp>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247657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r>
              <a:rPr lang="en-US" dirty="0"/>
              <a:t>Textured object recognition (CD / book covers)</a:t>
            </a:r>
          </a:p>
          <a:p>
            <a:endParaRPr lang="en-US" dirty="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076776"/>
            <a:ext cx="3240088" cy="2308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C6710DE5-3879-4F49-A5FC-35800E63CBF4}"/>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0225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775504" y="28844"/>
            <a:ext cx="7772400" cy="755590"/>
          </a:xfrm>
        </p:spPr>
        <p:txBody>
          <a:bodyPr/>
          <a:lstStyle/>
          <a:p>
            <a:r>
              <a:rPr lang="en-US" sz="4000" dirty="0"/>
              <a:t>Finding visually-similar objects</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12864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0"/>
            <a:ext cx="8229600" cy="883762"/>
          </a:xfrm>
        </p:spPr>
        <p:txBody>
          <a:bodyPr>
            <a:normAutofit fontScale="90000"/>
          </a:bodyPr>
          <a:lstStyle/>
          <a:p>
            <a:r>
              <a:rPr lang="en-US" dirty="0"/>
              <a:t>Object recognition in computer vision</a:t>
            </a:r>
            <a:endParaRPr lang="en-US" dirty="0">
              <a:latin typeface="Calibri" charset="0"/>
            </a:endParaRPr>
          </a:p>
        </p:txBody>
      </p:sp>
      <p:pic>
        <p:nvPicPr>
          <p:cNvPr id="501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38" y="1290158"/>
            <a:ext cx="4784062" cy="5567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79" name="Text Box 3"/>
          <p:cNvSpPr txBox="1">
            <a:spLocks noChangeArrowheads="1"/>
          </p:cNvSpPr>
          <p:nvPr/>
        </p:nvSpPr>
        <p:spPr bwMode="auto">
          <a:xfrm>
            <a:off x="-33418" y="1793026"/>
            <a:ext cx="4076996" cy="4155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2160" tIns="46080" rIns="92160" bIns="46080" anchor="ctr" anchorCtr="1">
            <a:spAutoFit/>
          </a:bodyPr>
          <a:lstStyle>
            <a:lvl1pPr marL="4572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cs typeface="ＭＳ Ｐゴシック" charset="0"/>
              </a:defRPr>
            </a:lvl1pPr>
            <a:lvl2pPr marL="742950" indent="-28575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2pPr>
            <a:lvl3pPr marL="11430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3pPr>
            <a:lvl4pPr marL="16002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4pPr>
            <a:lvl5pPr marL="20574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9pPr>
          </a:lstStyle>
          <a:p>
            <a:pPr eaLnBrk="1" hangingPunct="1">
              <a:buClr>
                <a:srgbClr val="FFFF00"/>
              </a:buClr>
              <a:buSzPct val="100000"/>
              <a:buFont typeface="Times New Roman" charset="0"/>
              <a:buNone/>
            </a:pPr>
            <a:r>
              <a:rPr lang="en-GB" sz="2200" dirty="0">
                <a:latin typeface="Ottawa" charset="0"/>
              </a:rPr>
              <a:t>Problems:</a:t>
            </a:r>
          </a:p>
          <a:p>
            <a:pPr eaLnBrk="1" hangingPunct="1">
              <a:buClr>
                <a:srgbClr val="FFFF00"/>
              </a:buClr>
              <a:buSzPct val="100000"/>
              <a:buFont typeface="Times New Roman" charset="0"/>
              <a:buNone/>
            </a:pPr>
            <a:endParaRPr lang="en-GB" sz="2200" dirty="0">
              <a:latin typeface="Ottawa" charset="0"/>
            </a:endParaRPr>
          </a:p>
          <a:p>
            <a:pPr eaLnBrk="1" hangingPunct="1">
              <a:buClr>
                <a:srgbClr val="000000"/>
              </a:buClr>
              <a:buFontTx/>
              <a:buChar char="•"/>
            </a:pPr>
            <a:r>
              <a:rPr lang="en-GB" sz="2200" dirty="0">
                <a:latin typeface="Ottawa" charset="0"/>
              </a:rPr>
              <a:t>Intra-class variability</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Inter-class similarity (car, truck, bus)</a:t>
            </a:r>
          </a:p>
          <a:p>
            <a:pPr marL="0" indent="0" eaLnBrk="1" hangingPunct="1">
              <a:buClr>
                <a:srgbClr val="FFFF00"/>
              </a:buClr>
              <a:buSzPct val="100000"/>
            </a:pPr>
            <a:endParaRPr lang="en-GB" sz="2200" dirty="0">
              <a:latin typeface="Ottawa" charset="0"/>
            </a:endParaRPr>
          </a:p>
          <a:p>
            <a:pPr eaLnBrk="1" hangingPunct="1">
              <a:buClr>
                <a:srgbClr val="000000"/>
              </a:buClr>
              <a:buFontTx/>
              <a:buChar char="•"/>
            </a:pPr>
            <a:r>
              <a:rPr lang="en-GB" sz="2200" dirty="0">
                <a:latin typeface="Ottawa" charset="0"/>
              </a:rPr>
              <a:t>Variable object sizes</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Background confusion</a:t>
            </a:r>
          </a:p>
          <a:p>
            <a:pPr marL="0" indent="0" eaLnBrk="1" hangingPunct="1">
              <a:buClr>
                <a:srgbClr val="000000"/>
              </a:buClr>
            </a:pPr>
            <a:endParaRPr lang="en-GB" sz="2200" dirty="0">
              <a:latin typeface="Ottawa" charset="0"/>
            </a:endParaRPr>
          </a:p>
          <a:p>
            <a:pPr marL="0" indent="0" eaLnBrk="1" hangingPunct="1">
              <a:buClr>
                <a:srgbClr val="000000"/>
              </a:buClr>
            </a:pPr>
            <a:endParaRPr lang="en-GB" sz="2200" dirty="0">
              <a:latin typeface="Ottawa" charset="0"/>
            </a:endParaRPr>
          </a:p>
        </p:txBody>
      </p:sp>
      <p:sp>
        <p:nvSpPr>
          <p:cNvPr id="2" name="TextBox 1"/>
          <p:cNvSpPr txBox="1"/>
          <p:nvPr/>
        </p:nvSpPr>
        <p:spPr>
          <a:xfrm>
            <a:off x="3732047" y="1146024"/>
            <a:ext cx="993422" cy="276999"/>
          </a:xfrm>
          <a:prstGeom prst="rect">
            <a:avLst/>
          </a:prstGeom>
          <a:solidFill>
            <a:srgbClr val="FFFFFF"/>
          </a:solidFill>
        </p:spPr>
        <p:txBody>
          <a:bodyPr wrap="square" rtlCol="0">
            <a:spAutoFit/>
          </a:bodyPr>
          <a:lstStyle/>
          <a:p>
            <a:pPr algn="ctr"/>
            <a:r>
              <a:rPr lang="en-US" sz="1200" b="1" dirty="0"/>
              <a:t>Motorbike</a:t>
            </a:r>
          </a:p>
        </p:txBody>
      </p:sp>
      <p:sp>
        <p:nvSpPr>
          <p:cNvPr id="6" name="TextBox 5"/>
          <p:cNvSpPr txBox="1"/>
          <p:nvPr/>
        </p:nvSpPr>
        <p:spPr>
          <a:xfrm>
            <a:off x="4644041" y="1168078"/>
            <a:ext cx="618430" cy="276999"/>
          </a:xfrm>
          <a:prstGeom prst="rect">
            <a:avLst/>
          </a:prstGeom>
          <a:solidFill>
            <a:srgbClr val="FFFFFF"/>
          </a:solidFill>
        </p:spPr>
        <p:txBody>
          <a:bodyPr wrap="square" rtlCol="0">
            <a:spAutoFit/>
          </a:bodyPr>
          <a:lstStyle/>
          <a:p>
            <a:pPr algn="ctr"/>
            <a:r>
              <a:rPr lang="en-US" sz="1200" b="1" dirty="0"/>
              <a:t>Plane</a:t>
            </a:r>
          </a:p>
        </p:txBody>
      </p:sp>
      <p:sp>
        <p:nvSpPr>
          <p:cNvPr id="7" name="TextBox 6"/>
          <p:cNvSpPr txBox="1"/>
          <p:nvPr/>
        </p:nvSpPr>
        <p:spPr>
          <a:xfrm>
            <a:off x="5286779" y="1157674"/>
            <a:ext cx="618430" cy="276999"/>
          </a:xfrm>
          <a:prstGeom prst="rect">
            <a:avLst/>
          </a:prstGeom>
          <a:solidFill>
            <a:srgbClr val="FFFFFF"/>
          </a:solidFill>
        </p:spPr>
        <p:txBody>
          <a:bodyPr wrap="square" rtlCol="0">
            <a:spAutoFit/>
          </a:bodyPr>
          <a:lstStyle/>
          <a:p>
            <a:pPr algn="ctr"/>
            <a:r>
              <a:rPr lang="en-US" sz="1200" b="1" dirty="0"/>
              <a:t>Face</a:t>
            </a:r>
          </a:p>
        </p:txBody>
      </p:sp>
      <p:sp>
        <p:nvSpPr>
          <p:cNvPr id="8" name="TextBox 7"/>
          <p:cNvSpPr txBox="1"/>
          <p:nvPr/>
        </p:nvSpPr>
        <p:spPr>
          <a:xfrm>
            <a:off x="5967855" y="1035021"/>
            <a:ext cx="692269" cy="461665"/>
          </a:xfrm>
          <a:prstGeom prst="rect">
            <a:avLst/>
          </a:prstGeom>
          <a:solidFill>
            <a:srgbClr val="FFFFFF"/>
          </a:solidFill>
        </p:spPr>
        <p:txBody>
          <a:bodyPr wrap="square" rtlCol="0">
            <a:spAutoFit/>
          </a:bodyPr>
          <a:lstStyle/>
          <a:p>
            <a:pPr algn="ctr"/>
            <a:r>
              <a:rPr lang="en-US" sz="1200" b="1" dirty="0"/>
              <a:t>Care</a:t>
            </a:r>
          </a:p>
          <a:p>
            <a:pPr algn="ctr"/>
            <a:r>
              <a:rPr lang="en-US" sz="1200" b="1" dirty="0"/>
              <a:t>(side)</a:t>
            </a:r>
          </a:p>
        </p:txBody>
      </p:sp>
      <p:sp>
        <p:nvSpPr>
          <p:cNvPr id="9" name="TextBox 8"/>
          <p:cNvSpPr txBox="1"/>
          <p:nvPr/>
        </p:nvSpPr>
        <p:spPr>
          <a:xfrm>
            <a:off x="6642858" y="1001083"/>
            <a:ext cx="692269" cy="461665"/>
          </a:xfrm>
          <a:prstGeom prst="rect">
            <a:avLst/>
          </a:prstGeom>
          <a:solidFill>
            <a:srgbClr val="FFFFFF"/>
          </a:solidFill>
        </p:spPr>
        <p:txBody>
          <a:bodyPr wrap="square" rtlCol="0">
            <a:spAutoFit/>
          </a:bodyPr>
          <a:lstStyle/>
          <a:p>
            <a:pPr algn="ctr"/>
            <a:r>
              <a:rPr lang="en-US" sz="1200" b="1" dirty="0"/>
              <a:t>Car</a:t>
            </a:r>
          </a:p>
          <a:p>
            <a:pPr algn="ctr"/>
            <a:r>
              <a:rPr lang="en-US" sz="1200" b="1" dirty="0"/>
              <a:t>(back)</a:t>
            </a:r>
          </a:p>
        </p:txBody>
      </p:sp>
      <p:sp>
        <p:nvSpPr>
          <p:cNvPr id="11" name="TextBox 10"/>
          <p:cNvSpPr txBox="1"/>
          <p:nvPr/>
        </p:nvSpPr>
        <p:spPr>
          <a:xfrm>
            <a:off x="7924026" y="1157674"/>
            <a:ext cx="964625" cy="276999"/>
          </a:xfrm>
          <a:prstGeom prst="rect">
            <a:avLst/>
          </a:prstGeom>
          <a:solidFill>
            <a:srgbClr val="FFFFFF"/>
          </a:solidFill>
        </p:spPr>
        <p:txBody>
          <a:bodyPr wrap="square" rtlCol="0">
            <a:spAutoFit/>
          </a:bodyPr>
          <a:lstStyle/>
          <a:p>
            <a:pPr algn="ctr"/>
            <a:r>
              <a:rPr lang="en-US" sz="1200" b="1" dirty="0"/>
              <a:t>Background</a:t>
            </a:r>
          </a:p>
        </p:txBody>
      </p:sp>
      <p:sp>
        <p:nvSpPr>
          <p:cNvPr id="10" name="TextBox 9"/>
          <p:cNvSpPr txBox="1"/>
          <p:nvPr/>
        </p:nvSpPr>
        <p:spPr>
          <a:xfrm>
            <a:off x="7279436" y="1173650"/>
            <a:ext cx="749891" cy="276999"/>
          </a:xfrm>
          <a:prstGeom prst="rect">
            <a:avLst/>
          </a:prstGeom>
          <a:solidFill>
            <a:srgbClr val="FFFFFF"/>
          </a:solidFill>
        </p:spPr>
        <p:txBody>
          <a:bodyPr wrap="square" rtlCol="0">
            <a:spAutoFit/>
          </a:bodyPr>
          <a:lstStyle/>
          <a:p>
            <a:pPr algn="ctr"/>
            <a:r>
              <a:rPr lang="en-US" sz="1200" b="1" dirty="0"/>
              <a:t>Cheetah</a:t>
            </a:r>
          </a:p>
        </p:txBody>
      </p:sp>
    </p:spTree>
    <p:extLst>
      <p:ext uri="{BB962C8B-B14F-4D97-AF65-F5344CB8AC3E}">
        <p14:creationId xmlns:p14="http://schemas.microsoft.com/office/powerpoint/2010/main" val="41390549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Image classification</a:t>
            </a:r>
          </a:p>
        </p:txBody>
      </p:sp>
    </p:spTree>
    <p:extLst>
      <p:ext uri="{BB962C8B-B14F-4D97-AF65-F5344CB8AC3E}">
        <p14:creationId xmlns:p14="http://schemas.microsoft.com/office/powerpoint/2010/main" val="46257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586"/>
            <a:ext cx="8229600" cy="1143000"/>
          </a:xfrm>
        </p:spPr>
        <p:txBody>
          <a:bodyPr>
            <a:normAutofit fontScale="90000"/>
          </a:bodyPr>
          <a:lstStyle/>
          <a:p>
            <a:r>
              <a:rPr lang="en-US" dirty="0"/>
              <a:t>Example: 2 classes - indoor/outdoor</a:t>
            </a:r>
          </a:p>
        </p:txBody>
      </p:sp>
      <p:pic>
        <p:nvPicPr>
          <p:cNvPr id="7" name="Content Placeholder 6" descr="indoor-outdoor.jpg"/>
          <p:cNvPicPr>
            <a:picLocks noGrp="1" noChangeAspect="1"/>
          </p:cNvPicPr>
          <p:nvPr>
            <p:ph idx="1"/>
          </p:nvPr>
        </p:nvPicPr>
        <p:blipFill rotWithShape="1">
          <a:blip r:embed="rId2">
            <a:extLst>
              <a:ext uri="{28A0092B-C50C-407E-A947-70E740481C1C}">
                <a14:useLocalDpi xmlns:a14="http://schemas.microsoft.com/office/drawing/2010/main" val="0"/>
              </a:ext>
            </a:extLst>
          </a:blip>
          <a:srcRect t="9566" r="83575" b="66539"/>
          <a:stretch/>
        </p:blipFill>
        <p:spPr>
          <a:xfrm>
            <a:off x="136475" y="1226943"/>
            <a:ext cx="1351715" cy="1337339"/>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572" y="3969938"/>
            <a:ext cx="1509195" cy="9454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712" y="1655109"/>
            <a:ext cx="1339443" cy="9876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233" y="4074070"/>
            <a:ext cx="1350333" cy="932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13" t="9566" r="67051" b="66063"/>
          <a:stretch/>
        </p:blipFill>
        <p:spPr>
          <a:xfrm>
            <a:off x="1501021" y="1543933"/>
            <a:ext cx="1385552" cy="1044579"/>
          </a:xfrm>
          <a:prstGeom prst="rect">
            <a:avLst/>
          </a:prstGeom>
        </p:spPr>
      </p:pic>
      <p:pic>
        <p:nvPicPr>
          <p:cNvPr id="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794" t="16253" r="50682" b="66539"/>
          <a:stretch/>
        </p:blipFill>
        <p:spPr>
          <a:xfrm>
            <a:off x="2886572" y="1519703"/>
            <a:ext cx="1509195" cy="1068809"/>
          </a:xfrm>
          <a:prstGeom prst="rect">
            <a:avLst/>
          </a:prstGeom>
        </p:spPr>
      </p:pic>
      <p:pic>
        <p:nvPicPr>
          <p:cNvPr id="1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32" t="44032" r="67344" b="38549"/>
          <a:stretch/>
        </p:blipFill>
        <p:spPr>
          <a:xfrm>
            <a:off x="1501021" y="2684268"/>
            <a:ext cx="1359893" cy="1116009"/>
          </a:xfrm>
          <a:prstGeom prst="rect">
            <a:avLst/>
          </a:prstGeom>
        </p:spPr>
      </p:pic>
      <p:pic>
        <p:nvPicPr>
          <p:cNvPr id="1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41740" r="83868" b="38320"/>
          <a:stretch/>
        </p:blipFill>
        <p:spPr>
          <a:xfrm>
            <a:off x="160583" y="2684269"/>
            <a:ext cx="1327607" cy="1116009"/>
          </a:xfrm>
          <a:prstGeom prst="rect">
            <a:avLst/>
          </a:prstGeom>
        </p:spPr>
      </p:pic>
      <p:pic>
        <p:nvPicPr>
          <p:cNvPr id="14"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656" t="42657" r="50507" b="38549"/>
          <a:stretch/>
        </p:blipFill>
        <p:spPr>
          <a:xfrm>
            <a:off x="2886571" y="2748406"/>
            <a:ext cx="1509196" cy="1051871"/>
          </a:xfrm>
          <a:prstGeom prst="rect">
            <a:avLst/>
          </a:prstGeom>
        </p:spPr>
      </p:pic>
      <p:pic>
        <p:nvPicPr>
          <p:cNvPr id="1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76349" r="83712" b="9566"/>
          <a:stretch/>
        </p:blipFill>
        <p:spPr>
          <a:xfrm>
            <a:off x="160583" y="3946842"/>
            <a:ext cx="1340436" cy="958029"/>
          </a:xfrm>
          <a:prstGeom prst="rect">
            <a:avLst/>
          </a:prstGeom>
        </p:spPr>
      </p:pic>
      <p:pic>
        <p:nvPicPr>
          <p:cNvPr id="1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288" t="66035" r="67187" b="7148"/>
          <a:stretch/>
        </p:blipFill>
        <p:spPr>
          <a:xfrm>
            <a:off x="1501021" y="3905586"/>
            <a:ext cx="1359893" cy="1009767"/>
          </a:xfrm>
          <a:prstGeom prst="rect">
            <a:avLst/>
          </a:prstGeom>
        </p:spPr>
      </p:pic>
      <p:pic>
        <p:nvPicPr>
          <p:cNvPr id="1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14465" r="16523" b="65824"/>
          <a:stretch/>
        </p:blipFill>
        <p:spPr>
          <a:xfrm>
            <a:off x="6085842" y="1629627"/>
            <a:ext cx="1372724" cy="1103181"/>
          </a:xfrm>
          <a:prstGeom prst="rect">
            <a:avLst/>
          </a:prstGeom>
        </p:spPr>
      </p:pic>
      <p:pic>
        <p:nvPicPr>
          <p:cNvPr id="20"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477" t="14235" b="66283"/>
          <a:stretch/>
        </p:blipFill>
        <p:spPr>
          <a:xfrm>
            <a:off x="7534048" y="1576634"/>
            <a:ext cx="1359786" cy="1090353"/>
          </a:xfrm>
          <a:prstGeom prst="rect">
            <a:avLst/>
          </a:prstGeom>
        </p:spPr>
      </p:pic>
      <p:pic>
        <p:nvPicPr>
          <p:cNvPr id="2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50428" t="42198" r="33048" b="39008"/>
          <a:stretch/>
        </p:blipFill>
        <p:spPr>
          <a:xfrm>
            <a:off x="4743750" y="2826883"/>
            <a:ext cx="1359894" cy="1051868"/>
          </a:xfrm>
          <a:prstGeom prst="rect">
            <a:avLst/>
          </a:prstGeom>
        </p:spPr>
      </p:pic>
      <p:pic>
        <p:nvPicPr>
          <p:cNvPr id="2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44719" r="16679" b="39008"/>
          <a:stretch/>
        </p:blipFill>
        <p:spPr>
          <a:xfrm>
            <a:off x="6098672" y="2839709"/>
            <a:ext cx="1359894" cy="1051870"/>
          </a:xfrm>
          <a:prstGeom prst="rect">
            <a:avLst/>
          </a:prstGeom>
        </p:spPr>
      </p:pic>
      <p:pic>
        <p:nvPicPr>
          <p:cNvPr id="23"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321" t="42657" b="38549"/>
          <a:stretch/>
        </p:blipFill>
        <p:spPr>
          <a:xfrm>
            <a:off x="7527633" y="2839711"/>
            <a:ext cx="1372616" cy="1051870"/>
          </a:xfrm>
          <a:prstGeom prst="rect">
            <a:avLst/>
          </a:prstGeom>
        </p:spPr>
      </p:pic>
      <p:pic>
        <p:nvPicPr>
          <p:cNvPr id="2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69015" r="16679" b="6461"/>
          <a:stretch/>
        </p:blipFill>
        <p:spPr>
          <a:xfrm>
            <a:off x="4725712" y="4055158"/>
            <a:ext cx="1359894" cy="983343"/>
          </a:xfrm>
          <a:prstGeom prst="rect">
            <a:avLst/>
          </a:prstGeom>
        </p:spPr>
      </p:pic>
      <p:pic>
        <p:nvPicPr>
          <p:cNvPr id="2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165" t="74850" b="6920"/>
          <a:stretch/>
        </p:blipFill>
        <p:spPr>
          <a:xfrm>
            <a:off x="7533887" y="4074071"/>
            <a:ext cx="1385445" cy="977258"/>
          </a:xfrm>
          <a:prstGeom prst="rect">
            <a:avLst/>
          </a:prstGeom>
        </p:spPr>
      </p:pic>
      <p:sp>
        <p:nvSpPr>
          <p:cNvPr id="27" name="Rectangle 26"/>
          <p:cNvSpPr/>
          <p:nvPr/>
        </p:nvSpPr>
        <p:spPr>
          <a:xfrm>
            <a:off x="64146" y="826994"/>
            <a:ext cx="4426067" cy="417966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125" y="1017726"/>
            <a:ext cx="3012797" cy="461665"/>
          </a:xfrm>
          <a:prstGeom prst="rect">
            <a:avLst/>
          </a:prstGeom>
          <a:noFill/>
        </p:spPr>
        <p:txBody>
          <a:bodyPr wrap="square" rtlCol="0">
            <a:spAutoFit/>
          </a:bodyPr>
          <a:lstStyle/>
          <a:p>
            <a:pPr algn="ctr"/>
            <a:r>
              <a:rPr lang="en-US" sz="2400" b="1" dirty="0">
                <a:solidFill>
                  <a:srgbClr val="0000FF"/>
                </a:solidFill>
              </a:rPr>
              <a:t>Indoor – examples</a:t>
            </a:r>
          </a:p>
        </p:txBody>
      </p:sp>
      <p:sp>
        <p:nvSpPr>
          <p:cNvPr id="29" name="Rectangle 28"/>
          <p:cNvSpPr/>
          <p:nvPr/>
        </p:nvSpPr>
        <p:spPr>
          <a:xfrm>
            <a:off x="4628233" y="826994"/>
            <a:ext cx="4426067" cy="42243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566320" y="1058038"/>
            <a:ext cx="2805555" cy="461665"/>
          </a:xfrm>
          <a:prstGeom prst="rect">
            <a:avLst/>
          </a:prstGeom>
          <a:noFill/>
          <a:ln>
            <a:noFill/>
          </a:ln>
        </p:spPr>
        <p:txBody>
          <a:bodyPr wrap="square" rtlCol="0">
            <a:spAutoFit/>
          </a:bodyPr>
          <a:lstStyle/>
          <a:p>
            <a:pPr algn="ctr"/>
            <a:r>
              <a:rPr lang="en-US" sz="2400" b="1" dirty="0">
                <a:solidFill>
                  <a:srgbClr val="FF0000"/>
                </a:solidFill>
              </a:rPr>
              <a:t>Outdoor - examples</a:t>
            </a:r>
          </a:p>
        </p:txBody>
      </p:sp>
      <p:pic>
        <p:nvPicPr>
          <p:cNvPr id="3" name="Picture 2" descr="indoor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233" y="5980914"/>
            <a:ext cx="1153583" cy="774669"/>
          </a:xfrm>
          <a:prstGeom prst="rect">
            <a:avLst/>
          </a:prstGeom>
        </p:spPr>
      </p:pic>
      <p:pic>
        <p:nvPicPr>
          <p:cNvPr id="13" name="Picture 12" descr="outdoor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4287" y="5975108"/>
            <a:ext cx="1231852" cy="816771"/>
          </a:xfrm>
          <a:prstGeom prst="rect">
            <a:avLst/>
          </a:prstGeom>
        </p:spPr>
      </p:pic>
      <p:pic>
        <p:nvPicPr>
          <p:cNvPr id="17" name="Picture 16" descr="outdoor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4103" y="5954491"/>
            <a:ext cx="1090432" cy="816772"/>
          </a:xfrm>
          <a:prstGeom prst="rect">
            <a:avLst/>
          </a:prstGeom>
        </p:spPr>
      </p:pic>
      <p:sp>
        <p:nvSpPr>
          <p:cNvPr id="18" name="TextBox 17"/>
          <p:cNvSpPr txBox="1"/>
          <p:nvPr/>
        </p:nvSpPr>
        <p:spPr>
          <a:xfrm>
            <a:off x="437487" y="6149939"/>
            <a:ext cx="1520734" cy="369332"/>
          </a:xfrm>
          <a:prstGeom prst="rect">
            <a:avLst/>
          </a:prstGeom>
          <a:noFill/>
        </p:spPr>
        <p:txBody>
          <a:bodyPr wrap="square" rtlCol="0">
            <a:spAutoFit/>
          </a:bodyPr>
          <a:lstStyle/>
          <a:p>
            <a:r>
              <a:rPr lang="en-US" dirty="0"/>
              <a:t>Test images:</a:t>
            </a:r>
          </a:p>
        </p:txBody>
      </p:sp>
      <p:sp>
        <p:nvSpPr>
          <p:cNvPr id="24" name="TextBox 23"/>
          <p:cNvSpPr txBox="1"/>
          <p:nvPr/>
        </p:nvSpPr>
        <p:spPr>
          <a:xfrm>
            <a:off x="2081321" y="5586222"/>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1" name="TextBox 30"/>
          <p:cNvSpPr txBox="1"/>
          <p:nvPr/>
        </p:nvSpPr>
        <p:spPr>
          <a:xfrm>
            <a:off x="3390059" y="5600614"/>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2" name="TextBox 31"/>
          <p:cNvSpPr txBox="1"/>
          <p:nvPr/>
        </p:nvSpPr>
        <p:spPr>
          <a:xfrm>
            <a:off x="4634632" y="5609037"/>
            <a:ext cx="1097437" cy="369332"/>
          </a:xfrm>
          <a:prstGeom prst="rect">
            <a:avLst/>
          </a:prstGeom>
          <a:noFill/>
        </p:spPr>
        <p:txBody>
          <a:bodyPr wrap="square" rtlCol="0">
            <a:spAutoFit/>
          </a:bodyPr>
          <a:lstStyle/>
          <a:p>
            <a:pPr algn="ctr"/>
            <a:r>
              <a:rPr lang="en-US" b="1" dirty="0">
                <a:solidFill>
                  <a:srgbClr val="FF0000"/>
                </a:solidFill>
              </a:rPr>
              <a:t>indoor</a:t>
            </a:r>
          </a:p>
        </p:txBody>
      </p:sp>
      <p:sp>
        <p:nvSpPr>
          <p:cNvPr id="34" name="TextBox 33"/>
          <p:cNvSpPr txBox="1"/>
          <p:nvPr/>
        </p:nvSpPr>
        <p:spPr>
          <a:xfrm>
            <a:off x="211661" y="5166001"/>
            <a:ext cx="8602463" cy="430887"/>
          </a:xfrm>
          <a:prstGeom prst="rect">
            <a:avLst/>
          </a:prstGeom>
          <a:noFill/>
        </p:spPr>
        <p:txBody>
          <a:bodyPr wrap="square" rtlCol="0">
            <a:spAutoFit/>
          </a:bodyPr>
          <a:lstStyle/>
          <a:p>
            <a:r>
              <a:rPr lang="en-US" sz="2200" b="1" dirty="0">
                <a:solidFill>
                  <a:srgbClr val="000000"/>
                </a:solidFill>
              </a:rPr>
              <a:t>Classification = assign labels (indoor, outdoor) to new examples</a:t>
            </a:r>
          </a:p>
        </p:txBody>
      </p:sp>
    </p:spTree>
    <p:extLst>
      <p:ext uri="{BB962C8B-B14F-4D97-AF65-F5344CB8AC3E}">
        <p14:creationId xmlns:p14="http://schemas.microsoft.com/office/powerpoint/2010/main" val="16072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Calibri" charset="0"/>
              </a:rPr>
              <a:t>Supervised Learning</a:t>
            </a:r>
          </a:p>
        </p:txBody>
      </p:sp>
      <p:grpSp>
        <p:nvGrpSpPr>
          <p:cNvPr id="2" name="Group 36"/>
          <p:cNvGrpSpPr>
            <a:grpSpLocks/>
          </p:cNvGrpSpPr>
          <p:nvPr/>
        </p:nvGrpSpPr>
        <p:grpSpPr bwMode="auto">
          <a:xfrm>
            <a:off x="353794" y="2438400"/>
            <a:ext cx="2514600" cy="2362200"/>
            <a:chOff x="990600" y="3048000"/>
            <a:chExt cx="2514600" cy="2362200"/>
          </a:xfrm>
        </p:grpSpPr>
        <p:sp>
          <p:nvSpPr>
            <p:cNvPr id="43" name="Rectangle 42"/>
            <p:cNvSpPr/>
            <p:nvPr/>
          </p:nvSpPr>
          <p:spPr>
            <a:xfrm>
              <a:off x="990600" y="3048000"/>
              <a:ext cx="25146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257" name="Picture 4" descr="http://www.news.cornell.edu/stories/Sept05/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318" y="3352800"/>
              <a:ext cx="729482" cy="6858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8" name="Picture 44" descr="http://www.i-love-dogs.com/dog-breeds/images/Cairn-Terri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581400"/>
              <a:ext cx="643890" cy="7620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59" name="Picture 2" descr="http://z.about.com/d/cameras/1/0/v/2/sadD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77333" cy="1219200"/>
            </a:xfrm>
            <a:prstGeom prst="rect">
              <a:avLst/>
            </a:prstGeom>
            <a:noFill/>
            <a:ln w="38100">
              <a:solidFill>
                <a:srgbClr val="00B05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0" name="Picture 46" descr="http://bodybydesign.files.wordpress.com/2007/07/ground-zer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609600" cy="5080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1" name="Picture 10" descr="http://tbn0.google.com/images?q=tbn:RBGFTXqFUNjqAM:http://scienceblogs.com/bushwells/upload/2006/07/IcePlantOrgy.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724400"/>
              <a:ext cx="720698" cy="542926"/>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52262" name="Picture 12" descr="http://www.bmgen.com/sco_mug/mug_00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4648200"/>
              <a:ext cx="571500" cy="457200"/>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grpSp>
      <p:grpSp>
        <p:nvGrpSpPr>
          <p:cNvPr id="3" name="Group 53"/>
          <p:cNvGrpSpPr>
            <a:grpSpLocks/>
          </p:cNvGrpSpPr>
          <p:nvPr/>
        </p:nvGrpSpPr>
        <p:grpSpPr bwMode="auto">
          <a:xfrm>
            <a:off x="3570893" y="2438400"/>
            <a:ext cx="1905000" cy="2362200"/>
            <a:chOff x="3962400" y="3048000"/>
            <a:chExt cx="1905000" cy="2362200"/>
          </a:xfrm>
        </p:grpSpPr>
        <p:sp>
          <p:nvSpPr>
            <p:cNvPr id="51" name="Rectangle 50"/>
            <p:cNvSpPr/>
            <p:nvPr/>
          </p:nvSpPr>
          <p:spPr>
            <a:xfrm>
              <a:off x="3962400" y="3048000"/>
              <a:ext cx="190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ounded Rectangle 51"/>
            <p:cNvSpPr/>
            <p:nvPr/>
          </p:nvSpPr>
          <p:spPr>
            <a:xfrm>
              <a:off x="4249083" y="3124200"/>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Color Histogram</a:t>
              </a:r>
            </a:p>
          </p:txBody>
        </p:sp>
        <p:sp>
          <p:nvSpPr>
            <p:cNvPr id="53" name="Rounded Rectangle 52"/>
            <p:cNvSpPr/>
            <p:nvPr/>
          </p:nvSpPr>
          <p:spPr>
            <a:xfrm>
              <a:off x="4038600" y="3823493"/>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solidFill>
                    <a:schemeClr val="tx1"/>
                  </a:solidFill>
                </a:rPr>
                <a:t>Texton</a:t>
              </a:r>
              <a:r>
                <a:rPr lang="en-US" sz="1400" dirty="0">
                  <a:solidFill>
                    <a:schemeClr val="tx1"/>
                  </a:solidFill>
                </a:rPr>
                <a:t> Histogram</a:t>
              </a:r>
            </a:p>
          </p:txBody>
        </p:sp>
        <p:sp>
          <p:nvSpPr>
            <p:cNvPr id="54" name="Rounded Rectangle 53"/>
            <p:cNvSpPr/>
            <p:nvPr/>
          </p:nvSpPr>
          <p:spPr>
            <a:xfrm>
              <a:off x="4256742" y="4511119"/>
              <a:ext cx="1295400"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Other features</a:t>
              </a:r>
            </a:p>
          </p:txBody>
        </p:sp>
      </p:grpSp>
      <p:grpSp>
        <p:nvGrpSpPr>
          <p:cNvPr id="4" name="Group 54"/>
          <p:cNvGrpSpPr>
            <a:grpSpLocks/>
          </p:cNvGrpSpPr>
          <p:nvPr/>
        </p:nvGrpSpPr>
        <p:grpSpPr bwMode="auto">
          <a:xfrm>
            <a:off x="6152734" y="2438400"/>
            <a:ext cx="1524000" cy="2362200"/>
            <a:chOff x="6172200" y="3048000"/>
            <a:chExt cx="1524000" cy="2362200"/>
          </a:xfrm>
        </p:grpSpPr>
        <p:sp>
          <p:nvSpPr>
            <p:cNvPr id="57" name="Rectangle 56"/>
            <p:cNvSpPr/>
            <p:nvPr/>
          </p:nvSpPr>
          <p:spPr>
            <a:xfrm>
              <a:off x="6172200" y="3048000"/>
              <a:ext cx="1524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6" name="TextBox 57"/>
            <p:cNvSpPr txBox="1">
              <a:spLocks noChangeArrowheads="1"/>
            </p:cNvSpPr>
            <p:nvPr/>
          </p:nvSpPr>
          <p:spPr bwMode="auto">
            <a:xfrm>
              <a:off x="6400800" y="3288268"/>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7" name="TextBox 58"/>
            <p:cNvSpPr txBox="1">
              <a:spLocks noChangeArrowheads="1"/>
            </p:cNvSpPr>
            <p:nvPr/>
          </p:nvSpPr>
          <p:spPr bwMode="auto">
            <a:xfrm>
              <a:off x="6400800" y="3276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8" name="TextBox 59"/>
            <p:cNvSpPr txBox="1">
              <a:spLocks noChangeArrowheads="1"/>
            </p:cNvSpPr>
            <p:nvPr/>
          </p:nvSpPr>
          <p:spPr bwMode="auto">
            <a:xfrm>
              <a:off x="65532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9" name="TextBox 60"/>
            <p:cNvSpPr txBox="1">
              <a:spLocks noChangeArrowheads="1"/>
            </p:cNvSpPr>
            <p:nvPr/>
          </p:nvSpPr>
          <p:spPr bwMode="auto">
            <a:xfrm>
              <a:off x="7010400" y="3429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0" name="TextBox 61"/>
            <p:cNvSpPr txBox="1">
              <a:spLocks noChangeArrowheads="1"/>
            </p:cNvSpPr>
            <p:nvPr/>
          </p:nvSpPr>
          <p:spPr bwMode="auto">
            <a:xfrm>
              <a:off x="63246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1" name="TextBox 62"/>
            <p:cNvSpPr txBox="1">
              <a:spLocks noChangeArrowheads="1"/>
            </p:cNvSpPr>
            <p:nvPr/>
          </p:nvSpPr>
          <p:spPr bwMode="auto">
            <a:xfrm>
              <a:off x="7315200" y="3657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2" name="TextBox 63"/>
            <p:cNvSpPr txBox="1">
              <a:spLocks noChangeArrowheads="1"/>
            </p:cNvSpPr>
            <p:nvPr/>
          </p:nvSpPr>
          <p:spPr bwMode="auto">
            <a:xfrm>
              <a:off x="7162800" y="4038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3" name="TextBox 64"/>
            <p:cNvSpPr txBox="1">
              <a:spLocks noChangeArrowheads="1"/>
            </p:cNvSpPr>
            <p:nvPr/>
          </p:nvSpPr>
          <p:spPr bwMode="auto">
            <a:xfrm>
              <a:off x="7086600" y="45720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4" name="TextBox 65"/>
            <p:cNvSpPr txBox="1">
              <a:spLocks noChangeArrowheads="1"/>
            </p:cNvSpPr>
            <p:nvPr/>
          </p:nvSpPr>
          <p:spPr bwMode="auto">
            <a:xfrm>
              <a:off x="6324600" y="4800600"/>
              <a:ext cx="29046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5" name="TextBox 66"/>
            <p:cNvSpPr txBox="1">
              <a:spLocks noChangeArrowheads="1"/>
            </p:cNvSpPr>
            <p:nvPr/>
          </p:nvSpPr>
          <p:spPr bwMode="auto">
            <a:xfrm>
              <a:off x="6629400" y="3810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6" name="TextBox 67"/>
            <p:cNvSpPr txBox="1">
              <a:spLocks noChangeArrowheads="1"/>
            </p:cNvSpPr>
            <p:nvPr/>
          </p:nvSpPr>
          <p:spPr bwMode="auto">
            <a:xfrm>
              <a:off x="6781800" y="3962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7" name="TextBox 68"/>
            <p:cNvSpPr txBox="1">
              <a:spLocks noChangeArrowheads="1"/>
            </p:cNvSpPr>
            <p:nvPr/>
          </p:nvSpPr>
          <p:spPr bwMode="auto">
            <a:xfrm>
              <a:off x="6934200" y="41148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8" name="TextBox 69"/>
            <p:cNvSpPr txBox="1">
              <a:spLocks noChangeArrowheads="1"/>
            </p:cNvSpPr>
            <p:nvPr/>
          </p:nvSpPr>
          <p:spPr bwMode="auto">
            <a:xfrm>
              <a:off x="6705600" y="43434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9" name="TextBox 70"/>
            <p:cNvSpPr txBox="1">
              <a:spLocks noChangeArrowheads="1"/>
            </p:cNvSpPr>
            <p:nvPr/>
          </p:nvSpPr>
          <p:spPr bwMode="auto">
            <a:xfrm>
              <a:off x="6553200" y="4191000"/>
              <a:ext cx="3080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72" name="Oval 71"/>
            <p:cNvSpPr/>
            <p:nvPr/>
          </p:nvSpPr>
          <p:spPr>
            <a:xfrm rot="547442">
              <a:off x="6573838" y="3727450"/>
              <a:ext cx="609600" cy="1262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3" name="TextBox 72"/>
          <p:cNvSpPr txBox="1">
            <a:spLocks noChangeArrowheads="1"/>
          </p:cNvSpPr>
          <p:nvPr/>
        </p:nvSpPr>
        <p:spPr bwMode="auto">
          <a:xfrm>
            <a:off x="7836933" y="3357575"/>
            <a:ext cx="119132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class </a:t>
            </a:r>
          </a:p>
          <a:p>
            <a:pPr eaLnBrk="1" hangingPunct="1"/>
            <a:r>
              <a:rPr lang="en-US" sz="2000" dirty="0"/>
              <a:t>label</a:t>
            </a:r>
          </a:p>
        </p:txBody>
      </p:sp>
      <p:sp>
        <p:nvSpPr>
          <p:cNvPr id="74" name="TextBox 73"/>
          <p:cNvSpPr txBox="1">
            <a:spLocks noChangeArrowheads="1"/>
          </p:cNvSpPr>
          <p:nvPr/>
        </p:nvSpPr>
        <p:spPr bwMode="auto">
          <a:xfrm>
            <a:off x="506194" y="4800600"/>
            <a:ext cx="22098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a:t>Examples:</a:t>
            </a:r>
          </a:p>
          <a:p>
            <a:pPr algn="ctr" eaLnBrk="1" hangingPunct="1"/>
            <a:r>
              <a:rPr lang="en-US" sz="2000" dirty="0"/>
              <a:t>  - </a:t>
            </a:r>
            <a:r>
              <a:rPr lang="en-US" sz="2000" b="1" dirty="0">
                <a:solidFill>
                  <a:srgbClr val="FF0000"/>
                </a:solidFill>
              </a:rPr>
              <a:t>negative</a:t>
            </a:r>
          </a:p>
          <a:p>
            <a:pPr algn="ctr" eaLnBrk="1" hangingPunct="1"/>
            <a:r>
              <a:rPr lang="en-US" sz="2000" dirty="0"/>
              <a:t> - </a:t>
            </a:r>
            <a:r>
              <a:rPr lang="en-US" sz="2000" b="1" dirty="0">
                <a:solidFill>
                  <a:srgbClr val="008000"/>
                </a:solidFill>
              </a:rPr>
              <a:t>positive</a:t>
            </a:r>
          </a:p>
        </p:txBody>
      </p:sp>
      <p:sp>
        <p:nvSpPr>
          <p:cNvPr id="75" name="TextBox 74"/>
          <p:cNvSpPr txBox="1">
            <a:spLocks noChangeArrowheads="1"/>
          </p:cNvSpPr>
          <p:nvPr/>
        </p:nvSpPr>
        <p:spPr bwMode="auto">
          <a:xfrm>
            <a:off x="3401458" y="4838739"/>
            <a:ext cx="234108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Features for image representation</a:t>
            </a:r>
          </a:p>
        </p:txBody>
      </p:sp>
      <p:sp>
        <p:nvSpPr>
          <p:cNvPr id="76" name="TextBox 75"/>
          <p:cNvSpPr txBox="1">
            <a:spLocks noChangeArrowheads="1"/>
          </p:cNvSpPr>
          <p:nvPr/>
        </p:nvSpPr>
        <p:spPr bwMode="auto">
          <a:xfrm>
            <a:off x="6124855" y="4838739"/>
            <a:ext cx="163767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Classifier</a:t>
            </a:r>
          </a:p>
        </p:txBody>
      </p:sp>
      <p:sp>
        <p:nvSpPr>
          <p:cNvPr id="77" name="TextBox 76"/>
          <p:cNvSpPr txBox="1">
            <a:spLocks noChangeArrowheads="1"/>
          </p:cNvSpPr>
          <p:nvPr/>
        </p:nvSpPr>
        <p:spPr bwMode="auto">
          <a:xfrm>
            <a:off x="3007331" y="3395489"/>
            <a:ext cx="4111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a:t>
            </a:r>
          </a:p>
        </p:txBody>
      </p:sp>
      <p:sp>
        <p:nvSpPr>
          <p:cNvPr id="78" name="TextBox 77"/>
          <p:cNvSpPr txBox="1">
            <a:spLocks noChangeArrowheads="1"/>
          </p:cNvSpPr>
          <p:nvPr/>
        </p:nvSpPr>
        <p:spPr bwMode="auto">
          <a:xfrm>
            <a:off x="5525661" y="3357575"/>
            <a:ext cx="55459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dirty="0"/>
              <a:t>+</a:t>
            </a:r>
          </a:p>
        </p:txBody>
      </p:sp>
      <p:sp>
        <p:nvSpPr>
          <p:cNvPr id="40" name="TextBox 39"/>
          <p:cNvSpPr txBox="1">
            <a:spLocks noChangeArrowheads="1"/>
          </p:cNvSpPr>
          <p:nvPr/>
        </p:nvSpPr>
        <p:spPr bwMode="auto">
          <a:xfrm>
            <a:off x="3418493" y="5621957"/>
            <a:ext cx="2734241"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visual descriptors of image content</a:t>
            </a:r>
          </a:p>
        </p:txBody>
      </p:sp>
      <p:sp>
        <p:nvSpPr>
          <p:cNvPr id="42" name="TextBox 41"/>
          <p:cNvSpPr txBox="1"/>
          <p:nvPr/>
        </p:nvSpPr>
        <p:spPr>
          <a:xfrm>
            <a:off x="7201948" y="6573131"/>
            <a:ext cx="2141343"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1484284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5" grpId="0"/>
      <p:bldP spid="76" grpId="0"/>
      <p:bldP spid="77" grpId="0"/>
      <p:bldP spid="78"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824785"/>
          </a:xfrm>
        </p:spPr>
        <p:txBody>
          <a:bodyPr/>
          <a:lstStyle/>
          <a:p>
            <a:r>
              <a:rPr lang="en-US" dirty="0">
                <a:latin typeface="Calibri" charset="0"/>
              </a:rPr>
              <a:t>Training stage</a:t>
            </a:r>
          </a:p>
        </p:txBody>
      </p:sp>
      <p:sp>
        <p:nvSpPr>
          <p:cNvPr id="10" name="Rounded Rectangle 9"/>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12" name="Rounded Rectangle 11"/>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54282" name="TextBox 13"/>
          <p:cNvSpPr txBox="1">
            <a:spLocks noChangeArrowheads="1"/>
          </p:cNvSpPr>
          <p:nvPr/>
        </p:nvSpPr>
        <p:spPr bwMode="auto">
          <a:xfrm>
            <a:off x="3778353" y="1991649"/>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15" name="Rounded Rectangle 1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16" name="Right Arrow 15"/>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ight Arrow 22"/>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grpSp>
        <p:nvGrpSpPr>
          <p:cNvPr id="19" name="Group 3"/>
          <p:cNvGrpSpPr>
            <a:grpSpLocks/>
          </p:cNvGrpSpPr>
          <p:nvPr/>
        </p:nvGrpSpPr>
        <p:grpSpPr bwMode="auto">
          <a:xfrm>
            <a:off x="4915385" y="3860573"/>
            <a:ext cx="3149183" cy="2712462"/>
            <a:chOff x="4875213" y="2667000"/>
            <a:chExt cx="3430587" cy="2972905"/>
          </a:xfrm>
        </p:grpSpPr>
        <p:sp>
          <p:nvSpPr>
            <p:cNvPr id="20"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1"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2"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5"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26"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7"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8"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9"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30" name="TextBox 12"/>
            <p:cNvSpPr txBox="1">
              <a:spLocks noChangeArrowheads="1"/>
            </p:cNvSpPr>
            <p:nvPr/>
          </p:nvSpPr>
          <p:spPr bwMode="auto">
            <a:xfrm>
              <a:off x="6760870" y="4832866"/>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sp>
          <p:nvSpPr>
            <p:cNvPr id="31"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2"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3"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4"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5" name="TextBox 17"/>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6" name="TextBox 18"/>
            <p:cNvSpPr txBox="1">
              <a:spLocks noChangeArrowheads="1"/>
            </p:cNvSpPr>
            <p:nvPr/>
          </p:nvSpPr>
          <p:spPr bwMode="auto">
            <a:xfrm>
              <a:off x="5715000" y="4234934"/>
              <a:ext cx="32573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cxnSp>
          <p:nvCxnSpPr>
            <p:cNvPr id="37" name="Straight Arrow Connector 36"/>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flipH="1" flipV="1">
            <a:off x="4675410" y="4740410"/>
            <a:ext cx="4058407" cy="16284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7"/>
          <p:cNvSpPr txBox="1">
            <a:spLocks noChangeArrowheads="1"/>
          </p:cNvSpPr>
          <p:nvPr/>
        </p:nvSpPr>
        <p:spPr bwMode="auto">
          <a:xfrm>
            <a:off x="6324600" y="4949311"/>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0000"/>
                </a:solidFill>
              </a:rPr>
              <a:t>x</a:t>
            </a:r>
          </a:p>
        </p:txBody>
      </p:sp>
      <p:sp>
        <p:nvSpPr>
          <p:cNvPr id="42" name="TextBox 7"/>
          <p:cNvSpPr txBox="1">
            <a:spLocks noChangeArrowheads="1"/>
          </p:cNvSpPr>
          <p:nvPr/>
        </p:nvSpPr>
        <p:spPr bwMode="auto">
          <a:xfrm>
            <a:off x="6324287" y="4948734"/>
            <a:ext cx="209848" cy="369332"/>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43" name="TextBox 20"/>
          <p:cNvSpPr txBox="1">
            <a:spLocks noChangeArrowheads="1"/>
          </p:cNvSpPr>
          <p:nvPr/>
        </p:nvSpPr>
        <p:spPr bwMode="auto">
          <a:xfrm>
            <a:off x="3313238" y="4962318"/>
            <a:ext cx="132465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Testing</a:t>
            </a:r>
          </a:p>
        </p:txBody>
      </p:sp>
    </p:spTree>
    <p:extLst>
      <p:ext uri="{BB962C8B-B14F-4D97-AF65-F5344CB8AC3E}">
        <p14:creationId xmlns:p14="http://schemas.microsoft.com/office/powerpoint/2010/main" val="162082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4282" grpId="0"/>
      <p:bldP spid="15" grpId="0" animBg="1"/>
      <p:bldP spid="16" grpId="0" animBg="1"/>
      <p:bldP spid="17" grpId="0" animBg="1"/>
      <p:bldP spid="18" grpId="0" animBg="1"/>
      <p:bldP spid="23" grpId="0" animBg="1"/>
      <p:bldP spid="24" grpId="0" animBg="1"/>
      <p:bldP spid="41" grpId="0"/>
      <p:bldP spid="41" grpId="1"/>
      <p:bldP spid="42"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Inference stage</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ounded Rectangle 19"/>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21" name="Right Arrow 20"/>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3810000" y="4648200"/>
            <a:ext cx="16850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Inference</a:t>
            </a:r>
          </a:p>
        </p:txBody>
      </p:sp>
      <p:sp>
        <p:nvSpPr>
          <p:cNvPr id="25" name="TextBox 21"/>
          <p:cNvSpPr txBox="1">
            <a:spLocks noChangeArrowheads="1"/>
          </p:cNvSpPr>
          <p:nvPr/>
        </p:nvSpPr>
        <p:spPr bwMode="auto">
          <a:xfrm>
            <a:off x="609599" y="6365875"/>
            <a:ext cx="14478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Test image</a:t>
            </a:r>
          </a:p>
        </p:txBody>
      </p:sp>
      <p:sp>
        <p:nvSpPr>
          <p:cNvPr id="26" name="Rounded Rectangle 25"/>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Trained classifier</a:t>
            </a:r>
          </a:p>
        </p:txBody>
      </p:sp>
      <p:sp>
        <p:nvSpPr>
          <p:cNvPr id="27" name="Right Arrow 26"/>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TextBox 28"/>
          <p:cNvSpPr txBox="1">
            <a:spLocks noChangeArrowheads="1"/>
          </p:cNvSpPr>
          <p:nvPr/>
        </p:nvSpPr>
        <p:spPr bwMode="auto">
          <a:xfrm>
            <a:off x="7686675" y="5715000"/>
            <a:ext cx="13970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solidFill>
                  <a:srgbClr val="FF0000"/>
                </a:solidFill>
              </a:rPr>
              <a:t>Outdoor</a:t>
            </a:r>
          </a:p>
        </p:txBody>
      </p:sp>
      <p:sp>
        <p:nvSpPr>
          <p:cNvPr id="30" name="TextBox 29"/>
          <p:cNvSpPr txBox="1">
            <a:spLocks noChangeArrowheads="1"/>
          </p:cNvSpPr>
          <p:nvPr/>
        </p:nvSpPr>
        <p:spPr bwMode="auto">
          <a:xfrm>
            <a:off x="7744013" y="5364163"/>
            <a:ext cx="13965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Prediction:</a:t>
            </a:r>
          </a:p>
        </p:txBody>
      </p:sp>
      <p:sp>
        <p:nvSpPr>
          <p:cNvPr id="31" name="Rounded Rectangle 30"/>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Tree>
    <p:extLst>
      <p:ext uri="{BB962C8B-B14F-4D97-AF65-F5344CB8AC3E}">
        <p14:creationId xmlns:p14="http://schemas.microsoft.com/office/powerpoint/2010/main" val="174237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27" grpId="0" animBg="1"/>
      <p:bldP spid="28" grpId="0" animBg="1"/>
      <p:bldP spid="29" grpId="0"/>
      <p:bldP spid="30" grpId="0"/>
      <p:bldP spid="3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Feature extraction</a:t>
            </a: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
        <p:nvSpPr>
          <p:cNvPr id="47" name="Oval 46">
            <a:extLst>
              <a:ext uri="{FF2B5EF4-FFF2-40B4-BE49-F238E27FC236}">
                <a16:creationId xmlns:a16="http://schemas.microsoft.com/office/drawing/2014/main" id="{D24C990E-366F-E644-A473-D78B07A5B30E}"/>
              </a:ext>
            </a:extLst>
          </p:cNvPr>
          <p:cNvSpPr/>
          <p:nvPr/>
        </p:nvSpPr>
        <p:spPr>
          <a:xfrm>
            <a:off x="2973858" y="2209800"/>
            <a:ext cx="2133600" cy="1905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4458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Space Shuttle Cargo Bay</a:t>
            </a:r>
          </a:p>
        </p:txBody>
      </p:sp>
      <p:sp>
        <p:nvSpPr>
          <p:cNvPr id="65538" name="Rectangle 3"/>
          <p:cNvSpPr>
            <a:spLocks noGrp="1" noChangeArrowheads="1"/>
          </p:cNvSpPr>
          <p:nvPr>
            <p:ph type="title"/>
          </p:nvPr>
        </p:nvSpPr>
        <p:spPr/>
        <p:txBody>
          <a:bodyPr>
            <a:normAutofit/>
          </a:bodyPr>
          <a:lstStyle/>
          <a:p>
            <a:r>
              <a:rPr lang="en-US" dirty="0">
                <a:latin typeface="Calibri" charset="0"/>
              </a:rPr>
              <a:t>Histograms</a:t>
            </a:r>
          </a:p>
        </p:txBody>
      </p:sp>
      <p:sp>
        <p:nvSpPr>
          <p:cNvPr id="65539" name="Rectangle 4"/>
          <p:cNvSpPr>
            <a:spLocks noGrp="1" noChangeArrowheads="1"/>
          </p:cNvSpPr>
          <p:nvPr>
            <p:ph idx="1"/>
          </p:nvPr>
        </p:nvSpPr>
        <p:spPr>
          <a:xfrm>
            <a:off x="646050" y="4811881"/>
            <a:ext cx="6781800" cy="1447800"/>
          </a:xfrm>
          <a:noFill/>
        </p:spPr>
        <p:txBody>
          <a:bodyPr>
            <a:normAutofit/>
          </a:bodyPr>
          <a:lstStyle/>
          <a:p>
            <a:pPr marL="169863" indent="-169863"/>
            <a:r>
              <a:rPr lang="en-US" sz="2400" dirty="0">
                <a:latin typeface="Calibri" charset="0"/>
              </a:rPr>
              <a:t>Measure feature distribution:</a:t>
            </a:r>
          </a:p>
          <a:p>
            <a:pPr marL="685800" lvl="1">
              <a:buFont typeface="Wingdings" pitchFamily="2" charset="2"/>
              <a:buChar char="Ø"/>
            </a:pPr>
            <a:r>
              <a:rPr lang="en-US" sz="1800" dirty="0">
                <a:latin typeface="Calibri" charset="0"/>
              </a:rPr>
              <a:t>count how many points “fall” in each bin</a:t>
            </a:r>
          </a:p>
          <a:p>
            <a:pPr marL="685800" lvl="1">
              <a:buFont typeface="Wingdings" pitchFamily="2" charset="2"/>
              <a:buChar char="Ø"/>
            </a:pPr>
            <a:r>
              <a:rPr lang="en-US" sz="1800" dirty="0">
                <a:latin typeface="Calibri" charset="0"/>
              </a:rPr>
              <a:t>normalization? sum = 1</a:t>
            </a:r>
          </a:p>
          <a:p>
            <a:pPr marL="685800" lvl="1">
              <a:buFont typeface="Wingdings" pitchFamily="2" charset="2"/>
              <a:buChar char="Ø"/>
            </a:pPr>
            <a:r>
              <a:rPr lang="en-US" sz="1800" dirty="0">
                <a:latin typeface="Calibri" charset="0"/>
              </a:rPr>
              <a:t>color, texture, etc…</a:t>
            </a:r>
            <a:endParaRPr lang="en-US" sz="5400" dirty="0">
              <a:latin typeface="Calibri" charset="0"/>
            </a:endParaRPr>
          </a:p>
        </p:txBody>
      </p:sp>
      <p:pic>
        <p:nvPicPr>
          <p:cNvPr id="65540" name="Picture 5" descr="seagull_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52600"/>
            <a:ext cx="2925762" cy="2925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541" name="Picture 6" descr="seag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057400"/>
            <a:ext cx="22098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p:nvPr/>
        </p:nvSpPr>
        <p:spPr>
          <a:xfrm>
            <a:off x="6957646" y="6582507"/>
            <a:ext cx="2186354"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6600897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52400"/>
            <a:ext cx="8229600" cy="914400"/>
          </a:xfrm>
        </p:spPr>
        <p:txBody>
          <a:bodyPr/>
          <a:lstStyle/>
          <a:p>
            <a:pPr>
              <a:defRPr/>
            </a:pPr>
            <a:r>
              <a:rPr lang="en-US" dirty="0">
                <a:cs typeface="+mj-cs"/>
              </a:rPr>
              <a:t>What do you see?</a:t>
            </a:r>
          </a:p>
        </p:txBody>
      </p:sp>
      <p:sp>
        <p:nvSpPr>
          <p:cNvPr id="21506" name="TextBox 8"/>
          <p:cNvSpPr txBox="1">
            <a:spLocks noChangeArrowheads="1"/>
          </p:cNvSpPr>
          <p:nvPr/>
        </p:nvSpPr>
        <p:spPr bwMode="auto">
          <a:xfrm>
            <a:off x="6019800" y="4114800"/>
            <a:ext cx="26701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Calibri" charset="0"/>
              </a:rPr>
              <a:t>Can I </a:t>
            </a:r>
            <a:r>
              <a:rPr lang="en-US" b="1">
                <a:latin typeface="Calibri" charset="0"/>
              </a:rPr>
              <a:t>put stuff in it</a:t>
            </a:r>
            <a:r>
              <a:rPr lang="en-US">
                <a:latin typeface="Calibri" charset="0"/>
              </a:rPr>
              <a:t>?</a:t>
            </a:r>
          </a:p>
        </p:txBody>
      </p:sp>
      <p:pic>
        <p:nvPicPr>
          <p:cNvPr id="2150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a:spLocks noChangeArrowheads="1"/>
          </p:cNvSpPr>
          <p:nvPr/>
        </p:nvSpPr>
        <p:spPr bwMode="auto">
          <a:xfrm>
            <a:off x="3581400" y="5867400"/>
            <a:ext cx="149271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dirty="0">
                <a:solidFill>
                  <a:srgbClr val="FF0000"/>
                </a:solidFill>
              </a:rPr>
              <a:t>Forest</a:t>
            </a:r>
          </a:p>
        </p:txBody>
      </p:sp>
      <p:sp>
        <p:nvSpPr>
          <p:cNvPr id="14" name="TextBox 13"/>
          <p:cNvSpPr txBox="1">
            <a:spLocks noChangeArrowheads="1"/>
          </p:cNvSpPr>
          <p:nvPr/>
        </p:nvSpPr>
        <p:spPr bwMode="auto">
          <a:xfrm>
            <a:off x="7315200" y="1676400"/>
            <a:ext cx="83080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Trees</a:t>
            </a:r>
          </a:p>
        </p:txBody>
      </p:sp>
      <p:sp>
        <p:nvSpPr>
          <p:cNvPr id="17" name="TextBox 16"/>
          <p:cNvSpPr txBox="1">
            <a:spLocks noChangeArrowheads="1"/>
          </p:cNvSpPr>
          <p:nvPr/>
        </p:nvSpPr>
        <p:spPr bwMode="auto">
          <a:xfrm>
            <a:off x="3429000" y="2743200"/>
            <a:ext cx="726481"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Bear</a:t>
            </a:r>
          </a:p>
        </p:txBody>
      </p:sp>
      <p:sp>
        <p:nvSpPr>
          <p:cNvPr id="18" name="TextBox 17"/>
          <p:cNvSpPr txBox="1">
            <a:spLocks noChangeArrowheads="1"/>
          </p:cNvSpPr>
          <p:nvPr/>
        </p:nvSpPr>
        <p:spPr bwMode="auto">
          <a:xfrm>
            <a:off x="3733800" y="3810000"/>
            <a:ext cx="683200"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Man</a:t>
            </a:r>
          </a:p>
        </p:txBody>
      </p:sp>
      <p:sp>
        <p:nvSpPr>
          <p:cNvPr id="19" name="TextBox 18"/>
          <p:cNvSpPr txBox="1">
            <a:spLocks noChangeArrowheads="1"/>
          </p:cNvSpPr>
          <p:nvPr/>
        </p:nvSpPr>
        <p:spPr bwMode="auto">
          <a:xfrm>
            <a:off x="2971800" y="4953000"/>
            <a:ext cx="912429"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Bunny</a:t>
            </a:r>
          </a:p>
        </p:txBody>
      </p:sp>
      <p:sp>
        <p:nvSpPr>
          <p:cNvPr id="20" name="TextBox 19"/>
          <p:cNvSpPr txBox="1">
            <a:spLocks noChangeArrowheads="1"/>
          </p:cNvSpPr>
          <p:nvPr/>
        </p:nvSpPr>
        <p:spPr bwMode="auto">
          <a:xfrm>
            <a:off x="5562600" y="4876800"/>
            <a:ext cx="86754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Grass</a:t>
            </a:r>
          </a:p>
        </p:txBody>
      </p:sp>
      <p:sp>
        <p:nvSpPr>
          <p:cNvPr id="21" name="TextBox 20"/>
          <p:cNvSpPr txBox="1">
            <a:spLocks noChangeArrowheads="1"/>
          </p:cNvSpPr>
          <p:nvPr/>
        </p:nvSpPr>
        <p:spPr bwMode="auto">
          <a:xfrm>
            <a:off x="1981200" y="3200400"/>
            <a:ext cx="1096775" cy="40011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Camera</a:t>
            </a:r>
          </a:p>
        </p:txBody>
      </p:sp>
      <p:cxnSp>
        <p:nvCxnSpPr>
          <p:cNvPr id="4" name="Straight Arrow Connector 3"/>
          <p:cNvCxnSpPr/>
          <p:nvPr/>
        </p:nvCxnSpPr>
        <p:spPr>
          <a:xfrm>
            <a:off x="3048000" y="3581400"/>
            <a:ext cx="762000" cy="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966353" y="6579162"/>
            <a:ext cx="2278437"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3881415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a:bodyPr>
          <a:lstStyle/>
          <a:p>
            <a:r>
              <a:rPr lang="en-US" dirty="0">
                <a:latin typeface="Calibri" charset="0"/>
              </a:rPr>
              <a:t>Histograms</a:t>
            </a:r>
          </a:p>
        </p:txBody>
      </p:sp>
      <p:sp>
        <p:nvSpPr>
          <p:cNvPr id="850947" name="Rectangle 3"/>
          <p:cNvSpPr>
            <a:spLocks noGrp="1" noChangeArrowheads="1"/>
          </p:cNvSpPr>
          <p:nvPr>
            <p:ph idx="1"/>
          </p:nvPr>
        </p:nvSpPr>
        <p:spPr>
          <a:xfrm>
            <a:off x="1009793" y="5545500"/>
            <a:ext cx="3609975" cy="1219200"/>
          </a:xfrm>
        </p:spPr>
        <p:txBody>
          <a:bodyPr>
            <a:normAutofit lnSpcReduction="10000"/>
          </a:bodyPr>
          <a:lstStyle/>
          <a:p>
            <a:pPr>
              <a:buFont typeface="Arial" pitchFamily="34" charset="0"/>
              <a:buChar char="•"/>
              <a:defRPr/>
            </a:pPr>
            <a:r>
              <a:rPr lang="en-US" sz="2400" dirty="0">
                <a:ea typeface="+mn-ea"/>
                <a:cs typeface="+mn-cs"/>
              </a:rPr>
              <a:t>Joint Histogram</a:t>
            </a:r>
          </a:p>
          <a:p>
            <a:pPr lvl="1">
              <a:buFont typeface="Wingdings" pitchFamily="2" charset="2"/>
              <a:buChar char="Ø"/>
              <a:defRPr/>
            </a:pPr>
            <a:r>
              <a:rPr lang="en-US" sz="1500" dirty="0"/>
              <a:t>Needs a lot of data for a good estimation of the distribution</a:t>
            </a:r>
            <a:endParaRPr lang="en-US" sz="1500" dirty="0">
              <a:ea typeface="+mn-ea"/>
            </a:endParaRPr>
          </a:p>
          <a:p>
            <a:pPr lvl="1">
              <a:buFont typeface="Wingdings" pitchFamily="2" charset="2"/>
              <a:buChar char="Ø"/>
              <a:defRPr/>
            </a:pPr>
            <a:r>
              <a:rPr lang="en-US" sz="1500" dirty="0"/>
              <a:t>#intervals 1 * #intervals 2</a:t>
            </a:r>
            <a:endParaRPr lang="en-US" sz="1500" dirty="0">
              <a:ea typeface="+mn-ea"/>
            </a:endParaRPr>
          </a:p>
        </p:txBody>
      </p:sp>
      <p:sp>
        <p:nvSpPr>
          <p:cNvPr id="31752" name="Rectangle 9"/>
          <p:cNvSpPr>
            <a:spLocks noChangeArrowheads="1"/>
          </p:cNvSpPr>
          <p:nvPr/>
        </p:nvSpPr>
        <p:spPr bwMode="auto">
          <a:xfrm>
            <a:off x="4799105" y="5545500"/>
            <a:ext cx="362585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342900" indent="-342900">
              <a:spcBef>
                <a:spcPct val="20000"/>
              </a:spcBef>
              <a:buFont typeface="Arial" panose="020B0604020202020204" pitchFamily="34" charset="0"/>
              <a:buChar char="•"/>
            </a:pPr>
            <a:r>
              <a:rPr lang="en-US" sz="2400" dirty="0">
                <a:cs typeface="Arial" charset="0"/>
              </a:rPr>
              <a:t>Independent histogram</a:t>
            </a:r>
          </a:p>
          <a:p>
            <a:pPr marL="742950" lvl="1" indent="-285750">
              <a:spcBef>
                <a:spcPct val="20000"/>
              </a:spcBef>
              <a:buFont typeface="Wingdings" pitchFamily="2" charset="2"/>
              <a:buChar char="Ø"/>
            </a:pPr>
            <a:r>
              <a:rPr lang="en-US" sz="1500" dirty="0">
                <a:cs typeface="Arial" charset="0"/>
              </a:rPr>
              <a:t>Needs independent features</a:t>
            </a:r>
          </a:p>
          <a:p>
            <a:pPr marL="742950" lvl="1" indent="-285750">
              <a:spcBef>
                <a:spcPct val="20000"/>
              </a:spcBef>
              <a:buFont typeface="Wingdings" pitchFamily="2" charset="2"/>
              <a:buChar char="Ø"/>
            </a:pPr>
            <a:r>
              <a:rPr lang="en-US" sz="1500" dirty="0">
                <a:cs typeface="Arial" charset="0"/>
              </a:rPr>
              <a:t>More data points per interval than joint histogram</a:t>
            </a:r>
            <a:endParaRPr lang="en-US" sz="2000" dirty="0">
              <a:cs typeface="Arial" charset="0"/>
            </a:endParaRPr>
          </a:p>
        </p:txBody>
      </p:sp>
      <p:grpSp>
        <p:nvGrpSpPr>
          <p:cNvPr id="7" name="Group 6"/>
          <p:cNvGrpSpPr/>
          <p:nvPr/>
        </p:nvGrpSpPr>
        <p:grpSpPr>
          <a:xfrm>
            <a:off x="855929" y="962918"/>
            <a:ext cx="3144571" cy="2603803"/>
            <a:chOff x="855929" y="1166758"/>
            <a:chExt cx="3144571" cy="2603803"/>
          </a:xfrm>
        </p:grpSpPr>
        <p:pic>
          <p:nvPicPr>
            <p:cNvPr id="675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7916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974990" y="3200079"/>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276696" y="2299383"/>
              <a:ext cx="2603803" cy="338554"/>
            </a:xfrm>
            <a:prstGeom prst="rect">
              <a:avLst/>
            </a:prstGeom>
            <a:solidFill>
              <a:schemeClr val="bg1"/>
            </a:solidFill>
          </p:spPr>
          <p:txBody>
            <a:bodyPr wrap="square" rtlCol="0">
              <a:spAutoFit/>
            </a:bodyPr>
            <a:lstStyle/>
            <a:p>
              <a:pPr algn="ctr"/>
              <a:r>
                <a:rPr lang="en-US" sz="1600" b="1" dirty="0"/>
                <a:t>feature 2</a:t>
              </a:r>
            </a:p>
          </p:txBody>
        </p:sp>
      </p:grpSp>
      <p:grpSp>
        <p:nvGrpSpPr>
          <p:cNvPr id="8" name="Group 7"/>
          <p:cNvGrpSpPr/>
          <p:nvPr/>
        </p:nvGrpSpPr>
        <p:grpSpPr>
          <a:xfrm>
            <a:off x="4570802" y="1323557"/>
            <a:ext cx="3163498" cy="1923633"/>
            <a:chOff x="4570802" y="1652837"/>
            <a:chExt cx="3163498" cy="1923633"/>
          </a:xfrm>
        </p:grpSpPr>
        <p:pic>
          <p:nvPicPr>
            <p:cNvPr id="31748" name="Picture 5" descr="marg-bin2"/>
            <p:cNvPicPr>
              <a:picLocks noChangeAspect="1" noChangeArrowheads="1"/>
            </p:cNvPicPr>
            <p:nvPr/>
          </p:nvPicPr>
          <p:blipFill>
            <a:blip r:embed="rId4">
              <a:extLst>
                <a:ext uri="{28A0092B-C50C-407E-A947-70E740481C1C}">
                  <a14:useLocalDpi xmlns:a14="http://schemas.microsoft.com/office/drawing/2010/main" val="0"/>
                </a:ext>
              </a:extLst>
            </a:blip>
            <a:srcRect t="7805"/>
            <a:stretch>
              <a:fillRect/>
            </a:stretch>
          </p:blipFill>
          <p:spPr bwMode="auto">
            <a:xfrm>
              <a:off x="4724400" y="1666485"/>
              <a:ext cx="3009900"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4952741" y="3237916"/>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6" name="TextBox 15"/>
            <p:cNvSpPr txBox="1"/>
            <p:nvPr/>
          </p:nvSpPr>
          <p:spPr>
            <a:xfrm rot="16200000">
              <a:off x="3880183" y="2343456"/>
              <a:ext cx="1719793" cy="338556"/>
            </a:xfrm>
            <a:prstGeom prst="rect">
              <a:avLst/>
            </a:prstGeom>
            <a:solidFill>
              <a:schemeClr val="bg1"/>
            </a:solidFill>
          </p:spPr>
          <p:txBody>
            <a:bodyPr wrap="square" rtlCol="0">
              <a:spAutoFit/>
            </a:bodyPr>
            <a:lstStyle/>
            <a:p>
              <a:pPr algn="ctr"/>
              <a:r>
                <a:rPr lang="en-US" sz="1600" b="1" dirty="0"/>
                <a:t>feature 2</a:t>
              </a:r>
            </a:p>
          </p:txBody>
        </p:sp>
      </p:grpSp>
      <p:grpSp>
        <p:nvGrpSpPr>
          <p:cNvPr id="6" name="Group 5"/>
          <p:cNvGrpSpPr/>
          <p:nvPr/>
        </p:nvGrpSpPr>
        <p:grpSpPr>
          <a:xfrm>
            <a:off x="874926" y="3398420"/>
            <a:ext cx="3468474" cy="2126559"/>
            <a:chOff x="874926" y="3619107"/>
            <a:chExt cx="3468474" cy="2126559"/>
          </a:xfrm>
        </p:grpSpPr>
        <p:pic>
          <p:nvPicPr>
            <p:cNvPr id="31750" name="Picture 7" descr="normal-binning"/>
            <p:cNvPicPr>
              <a:picLocks noChangeAspect="1" noChangeArrowheads="1"/>
            </p:cNvPicPr>
            <p:nvPr/>
          </p:nvPicPr>
          <p:blipFill>
            <a:blip r:embed="rId5">
              <a:extLst>
                <a:ext uri="{28A0092B-C50C-407E-A947-70E740481C1C}">
                  <a14:useLocalDpi xmlns:a14="http://schemas.microsoft.com/office/drawing/2010/main" val="0"/>
                </a:ext>
              </a:extLst>
            </a:blip>
            <a:srcRect t="7007"/>
            <a:stretch>
              <a:fillRect/>
            </a:stretch>
          </p:blipFill>
          <p:spPr bwMode="auto">
            <a:xfrm>
              <a:off x="990600" y="3633425"/>
              <a:ext cx="3352800" cy="202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1208561" y="540711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8" name="TextBox 17"/>
            <p:cNvSpPr txBox="1"/>
            <p:nvPr/>
          </p:nvSpPr>
          <p:spPr>
            <a:xfrm rot="16200000">
              <a:off x="21198" y="4472835"/>
              <a:ext cx="2046010" cy="338554"/>
            </a:xfrm>
            <a:prstGeom prst="rect">
              <a:avLst/>
            </a:prstGeom>
            <a:solidFill>
              <a:schemeClr val="bg1"/>
            </a:solidFill>
          </p:spPr>
          <p:txBody>
            <a:bodyPr wrap="square" rtlCol="0">
              <a:spAutoFit/>
            </a:bodyPr>
            <a:lstStyle/>
            <a:p>
              <a:pPr algn="ctr"/>
              <a:r>
                <a:rPr lang="en-US" sz="1600" b="1" dirty="0"/>
                <a:t>feature 2</a:t>
              </a:r>
            </a:p>
          </p:txBody>
        </p:sp>
      </p:grpSp>
      <p:grpSp>
        <p:nvGrpSpPr>
          <p:cNvPr id="9" name="Group 8"/>
          <p:cNvGrpSpPr/>
          <p:nvPr/>
        </p:nvGrpSpPr>
        <p:grpSpPr>
          <a:xfrm>
            <a:off x="4641815" y="3376919"/>
            <a:ext cx="3533631" cy="2142216"/>
            <a:chOff x="4567110" y="3361978"/>
            <a:chExt cx="3533631" cy="2142216"/>
          </a:xfrm>
        </p:grpSpPr>
        <p:pic>
          <p:nvPicPr>
            <p:cNvPr id="31749" name="Picture 6" descr="marg-bin1"/>
            <p:cNvPicPr>
              <a:picLocks noChangeAspect="1" noChangeArrowheads="1"/>
            </p:cNvPicPr>
            <p:nvPr/>
          </p:nvPicPr>
          <p:blipFill>
            <a:blip r:embed="rId6">
              <a:extLst>
                <a:ext uri="{28A0092B-C50C-407E-A947-70E740481C1C}">
                  <a14:useLocalDpi xmlns:a14="http://schemas.microsoft.com/office/drawing/2010/main" val="0"/>
                </a:ext>
              </a:extLst>
            </a:blip>
            <a:srcRect t="7495"/>
            <a:stretch>
              <a:fillRect/>
            </a:stretch>
          </p:blipFill>
          <p:spPr bwMode="auto">
            <a:xfrm>
              <a:off x="4671741" y="3361978"/>
              <a:ext cx="34290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rot="16200000">
              <a:off x="3853776" y="4202864"/>
              <a:ext cx="1765221" cy="338554"/>
            </a:xfrm>
            <a:prstGeom prst="rect">
              <a:avLst/>
            </a:prstGeom>
            <a:solidFill>
              <a:schemeClr val="bg1"/>
            </a:solidFill>
          </p:spPr>
          <p:txBody>
            <a:bodyPr wrap="square" rtlCol="0">
              <a:spAutoFit/>
            </a:bodyPr>
            <a:lstStyle/>
            <a:p>
              <a:pPr algn="ctr"/>
              <a:r>
                <a:rPr lang="en-US" sz="1600" b="1" dirty="0"/>
                <a:t>feature 2</a:t>
              </a:r>
            </a:p>
          </p:txBody>
        </p:sp>
        <p:sp>
          <p:nvSpPr>
            <p:cNvPr id="15" name="TextBox 14"/>
            <p:cNvSpPr txBox="1"/>
            <p:nvPr/>
          </p:nvSpPr>
          <p:spPr>
            <a:xfrm>
              <a:off x="4724400" y="5165640"/>
              <a:ext cx="2603803" cy="338554"/>
            </a:xfrm>
            <a:prstGeom prst="rect">
              <a:avLst/>
            </a:prstGeom>
            <a:solidFill>
              <a:schemeClr val="bg1"/>
            </a:solidFill>
          </p:spPr>
          <p:txBody>
            <a:bodyPr wrap="square" rtlCol="0">
              <a:spAutoFit/>
            </a:bodyPr>
            <a:lstStyle/>
            <a:p>
              <a:pPr algn="ctr"/>
              <a:r>
                <a:rPr lang="en-US" sz="1600" b="1" dirty="0"/>
                <a:t>feature 1</a:t>
              </a:r>
            </a:p>
          </p:txBody>
        </p:sp>
      </p:grpSp>
    </p:spTree>
    <p:extLst>
      <p:ext uri="{BB962C8B-B14F-4D97-AF65-F5344CB8AC3E}">
        <p14:creationId xmlns:p14="http://schemas.microsoft.com/office/powerpoint/2010/main" val="717423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P spid="317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6248400" y="5778500"/>
            <a:ext cx="24384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dirty="0">
                <a:solidFill>
                  <a:schemeClr val="bg1"/>
                </a:solidFill>
                <a:latin typeface="Trebuchet MS" charset="0"/>
              </a:rPr>
              <a:t>Space Shuttle Cargo Bay</a:t>
            </a:r>
          </a:p>
        </p:txBody>
      </p:sp>
      <p:sp>
        <p:nvSpPr>
          <p:cNvPr id="69635" name="Rectangle 4"/>
          <p:cNvSpPr>
            <a:spLocks noGrp="1" noChangeArrowheads="1"/>
          </p:cNvSpPr>
          <p:nvPr>
            <p:ph type="title"/>
          </p:nvPr>
        </p:nvSpPr>
        <p:spPr/>
        <p:txBody>
          <a:bodyPr>
            <a:normAutofit/>
          </a:bodyPr>
          <a:lstStyle/>
          <a:p>
            <a:r>
              <a:rPr lang="en-US" dirty="0">
                <a:latin typeface="Calibri" charset="0"/>
              </a:rPr>
              <a:t>Histograms</a:t>
            </a:r>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639" name="TextBox 8"/>
          <p:cNvSpPr txBox="1">
            <a:spLocks noChangeArrowheads="1"/>
          </p:cNvSpPr>
          <p:nvPr/>
        </p:nvSpPr>
        <p:spPr bwMode="auto">
          <a:xfrm>
            <a:off x="5077094" y="1838035"/>
            <a:ext cx="168668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dirty="0"/>
              <a:t>Clustering</a:t>
            </a:r>
          </a:p>
        </p:txBody>
      </p:sp>
      <p:sp>
        <p:nvSpPr>
          <p:cNvPr id="69640" name="TextBox 9"/>
          <p:cNvSpPr txBox="1">
            <a:spLocks noChangeArrowheads="1"/>
          </p:cNvSpPr>
          <p:nvPr/>
        </p:nvSpPr>
        <p:spPr bwMode="auto">
          <a:xfrm>
            <a:off x="399531" y="6137433"/>
            <a:ext cx="66415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Wingdings" pitchFamily="2" charset="2"/>
              <a:buChar char="Ø"/>
            </a:pPr>
            <a:r>
              <a:rPr lang="en-US" dirty="0">
                <a:solidFill>
                  <a:srgbClr val="FF0000"/>
                </a:solidFill>
              </a:rPr>
              <a:t>Use the same cluster centroids in all images!</a:t>
            </a:r>
          </a:p>
        </p:txBody>
      </p:sp>
      <p:grpSp>
        <p:nvGrpSpPr>
          <p:cNvPr id="2" name="Group 1"/>
          <p:cNvGrpSpPr/>
          <p:nvPr/>
        </p:nvGrpSpPr>
        <p:grpSpPr>
          <a:xfrm>
            <a:off x="708025" y="2010515"/>
            <a:ext cx="3673475" cy="2642448"/>
            <a:chOff x="708025" y="2010515"/>
            <a:chExt cx="3673475" cy="2642448"/>
          </a:xfrm>
        </p:grpSpPr>
        <p:sp>
          <p:nvSpPr>
            <p:cNvPr id="69633" name="Text Box 2"/>
            <p:cNvSpPr txBox="1">
              <a:spLocks noChangeArrowheads="1"/>
            </p:cNvSpPr>
            <p:nvPr/>
          </p:nvSpPr>
          <p:spPr bwMode="auto">
            <a:xfrm>
              <a:off x="708025" y="3878263"/>
              <a:ext cx="1654175"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EASE Truss </a:t>
              </a:r>
              <a:br>
                <a:rPr lang="en-US" sz="2200">
                  <a:solidFill>
                    <a:schemeClr val="bg1"/>
                  </a:solidFill>
                  <a:latin typeface="Trebuchet MS" charset="0"/>
                </a:rPr>
              </a:br>
              <a:r>
                <a:rPr lang="en-US" sz="2200">
                  <a:solidFill>
                    <a:schemeClr val="bg1"/>
                  </a:solidFill>
                  <a:latin typeface="Trebuchet MS" charset="0"/>
                </a:rPr>
                <a:t>Assembly</a:t>
              </a:r>
            </a:p>
          </p:txBody>
        </p:sp>
        <p:pic>
          <p:nvPicPr>
            <p:cNvPr id="6963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3009900" cy="195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1343424" y="409746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85376" y="3143140"/>
              <a:ext cx="2603803" cy="338554"/>
            </a:xfrm>
            <a:prstGeom prst="rect">
              <a:avLst/>
            </a:prstGeom>
            <a:solidFill>
              <a:schemeClr val="bg1"/>
            </a:solidFill>
          </p:spPr>
          <p:txBody>
            <a:bodyPr wrap="square" rtlCol="0">
              <a:spAutoFit/>
            </a:bodyPr>
            <a:lstStyle/>
            <a:p>
              <a:pPr algn="ctr"/>
              <a:r>
                <a:rPr lang="en-US" sz="1600" b="1" dirty="0"/>
                <a:t>feature 2</a:t>
              </a:r>
            </a:p>
          </p:txBody>
        </p:sp>
      </p:grpSp>
      <p:sp>
        <p:nvSpPr>
          <p:cNvPr id="14" name="TextBox 13"/>
          <p:cNvSpPr txBox="1"/>
          <p:nvPr/>
        </p:nvSpPr>
        <p:spPr>
          <a:xfrm>
            <a:off x="4855860" y="4097870"/>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5" name="TextBox 14"/>
          <p:cNvSpPr txBox="1"/>
          <p:nvPr/>
        </p:nvSpPr>
        <p:spPr>
          <a:xfrm rot="16200000">
            <a:off x="3619940" y="3201459"/>
            <a:ext cx="2603803" cy="338554"/>
          </a:xfrm>
          <a:prstGeom prst="rect">
            <a:avLst/>
          </a:prstGeom>
          <a:solidFill>
            <a:schemeClr val="bg1"/>
          </a:solidFill>
        </p:spPr>
        <p:txBody>
          <a:bodyPr wrap="square" rtlCol="0">
            <a:spAutoFit/>
          </a:bodyPr>
          <a:lstStyle/>
          <a:p>
            <a:pPr algn="ctr"/>
            <a:r>
              <a:rPr lang="en-US" sz="1600" b="1" dirty="0"/>
              <a:t>feature 2</a:t>
            </a:r>
          </a:p>
        </p:txBody>
      </p:sp>
      <p:grpSp>
        <p:nvGrpSpPr>
          <p:cNvPr id="27" name="Group 26"/>
          <p:cNvGrpSpPr/>
          <p:nvPr/>
        </p:nvGrpSpPr>
        <p:grpSpPr>
          <a:xfrm>
            <a:off x="4251703" y="4558756"/>
            <a:ext cx="1060353" cy="1439680"/>
            <a:chOff x="4549651" y="4476450"/>
            <a:chExt cx="1060353" cy="1439680"/>
          </a:xfrm>
        </p:grpSpPr>
        <p:sp>
          <p:nvSpPr>
            <p:cNvPr id="19" name="Rectangle 18"/>
            <p:cNvSpPr/>
            <p:nvPr/>
          </p:nvSpPr>
          <p:spPr bwMode="auto">
            <a:xfrm>
              <a:off x="5023849" y="4882884"/>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Rectangle 19"/>
            <p:cNvSpPr/>
            <p:nvPr/>
          </p:nvSpPr>
          <p:spPr bwMode="auto">
            <a:xfrm>
              <a:off x="5176249" y="5173666"/>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24" name="Straight Arrow Connector 23"/>
            <p:cNvCxnSpPr>
              <a:endCxn id="20" idx="2"/>
            </p:cNvCxnSpPr>
            <p:nvPr/>
          </p:nvCxnSpPr>
          <p:spPr bwMode="auto">
            <a:xfrm>
              <a:off x="5015611" y="5321796"/>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4679448" y="5269799"/>
              <a:ext cx="79335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26" name="TextBox 25"/>
            <p:cNvSpPr txBox="1"/>
            <p:nvPr/>
          </p:nvSpPr>
          <p:spPr>
            <a:xfrm rot="16200000">
              <a:off x="4403589" y="4805282"/>
              <a:ext cx="779208" cy="276999"/>
            </a:xfrm>
            <a:prstGeom prst="rect">
              <a:avLst/>
            </a:prstGeom>
            <a:noFill/>
          </p:spPr>
          <p:txBody>
            <a:bodyPr wrap="square" rtlCol="0">
              <a:spAutoFit/>
            </a:bodyPr>
            <a:lstStyle/>
            <a:p>
              <a:r>
                <a:rPr lang="en-US" sz="1200" dirty="0"/>
                <a:t>#points</a:t>
              </a:r>
            </a:p>
          </p:txBody>
        </p:sp>
        <p:sp>
          <p:nvSpPr>
            <p:cNvPr id="4" name="TextBox 3"/>
            <p:cNvSpPr txBox="1"/>
            <p:nvPr/>
          </p:nvSpPr>
          <p:spPr>
            <a:xfrm>
              <a:off x="4885805" y="4622970"/>
              <a:ext cx="381883" cy="276999"/>
            </a:xfrm>
            <a:prstGeom prst="rect">
              <a:avLst/>
            </a:prstGeom>
            <a:noFill/>
          </p:spPr>
          <p:txBody>
            <a:bodyPr wrap="square" rtlCol="0">
              <a:spAutoFit/>
            </a:bodyPr>
            <a:lstStyle/>
            <a:p>
              <a:r>
                <a:rPr lang="en-US" sz="1200" dirty="0"/>
                <a:t>19</a:t>
              </a:r>
            </a:p>
          </p:txBody>
        </p:sp>
        <p:sp>
          <p:nvSpPr>
            <p:cNvPr id="28" name="TextBox 27"/>
            <p:cNvSpPr txBox="1"/>
            <p:nvPr/>
          </p:nvSpPr>
          <p:spPr>
            <a:xfrm>
              <a:off x="5091834" y="4907688"/>
              <a:ext cx="381883" cy="276999"/>
            </a:xfrm>
            <a:prstGeom prst="rect">
              <a:avLst/>
            </a:prstGeom>
            <a:noFill/>
          </p:spPr>
          <p:txBody>
            <a:bodyPr wrap="square" rtlCol="0">
              <a:spAutoFit/>
            </a:bodyPr>
            <a:lstStyle/>
            <a:p>
              <a:r>
                <a:rPr lang="en-US" sz="1200" dirty="0"/>
                <a:t>4</a:t>
              </a:r>
            </a:p>
          </p:txBody>
        </p:sp>
        <p:sp>
          <p:nvSpPr>
            <p:cNvPr id="8" name="Rectangle 7"/>
            <p:cNvSpPr/>
            <p:nvPr/>
          </p:nvSpPr>
          <p:spPr>
            <a:xfrm>
              <a:off x="4549651"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24218" y="4598594"/>
            <a:ext cx="1060353" cy="1439680"/>
            <a:chOff x="7146540" y="4476450"/>
            <a:chExt cx="1060353" cy="1439680"/>
          </a:xfrm>
        </p:grpSpPr>
        <p:sp>
          <p:nvSpPr>
            <p:cNvPr id="31" name="Rectangle 30"/>
            <p:cNvSpPr/>
            <p:nvPr/>
          </p:nvSpPr>
          <p:spPr bwMode="auto">
            <a:xfrm>
              <a:off x="7562955" y="4858080"/>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2" name="Rectangle 31"/>
            <p:cNvSpPr/>
            <p:nvPr/>
          </p:nvSpPr>
          <p:spPr bwMode="auto">
            <a:xfrm>
              <a:off x="7715355" y="5148862"/>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33" name="Straight Arrow Connector 32"/>
            <p:cNvCxnSpPr>
              <a:endCxn id="32" idx="2"/>
            </p:cNvCxnSpPr>
            <p:nvPr/>
          </p:nvCxnSpPr>
          <p:spPr bwMode="auto">
            <a:xfrm>
              <a:off x="7554717" y="5296992"/>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7223881" y="5269799"/>
              <a:ext cx="87429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35" name="TextBox 34"/>
            <p:cNvSpPr txBox="1"/>
            <p:nvPr/>
          </p:nvSpPr>
          <p:spPr>
            <a:xfrm>
              <a:off x="7575494" y="4882884"/>
              <a:ext cx="522684" cy="276999"/>
            </a:xfrm>
            <a:prstGeom prst="rect">
              <a:avLst/>
            </a:prstGeom>
            <a:noFill/>
          </p:spPr>
          <p:txBody>
            <a:bodyPr wrap="square" rtlCol="0">
              <a:spAutoFit/>
            </a:bodyPr>
            <a:lstStyle/>
            <a:p>
              <a:r>
                <a:rPr lang="en-US" sz="1200" dirty="0"/>
                <a:t>0.17</a:t>
              </a:r>
            </a:p>
          </p:txBody>
        </p:sp>
        <p:sp>
          <p:nvSpPr>
            <p:cNvPr id="36" name="TextBox 35"/>
            <p:cNvSpPr txBox="1"/>
            <p:nvPr/>
          </p:nvSpPr>
          <p:spPr>
            <a:xfrm>
              <a:off x="7368094" y="4581081"/>
              <a:ext cx="457352" cy="276999"/>
            </a:xfrm>
            <a:prstGeom prst="rect">
              <a:avLst/>
            </a:prstGeom>
            <a:noFill/>
          </p:spPr>
          <p:txBody>
            <a:bodyPr wrap="square" rtlCol="0">
              <a:spAutoFit/>
            </a:bodyPr>
            <a:lstStyle/>
            <a:p>
              <a:r>
                <a:rPr lang="en-US" sz="1200" dirty="0"/>
                <a:t>0.83</a:t>
              </a:r>
            </a:p>
          </p:txBody>
        </p:sp>
        <p:sp>
          <p:nvSpPr>
            <p:cNvPr id="39" name="Rectangle 38"/>
            <p:cNvSpPr/>
            <p:nvPr/>
          </p:nvSpPr>
          <p:spPr>
            <a:xfrm>
              <a:off x="7146540"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p:nvPr/>
        </p:nvCxnSpPr>
        <p:spPr>
          <a:xfrm flipV="1">
            <a:off x="5437390" y="5297748"/>
            <a:ext cx="16031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48675" y="4936773"/>
            <a:ext cx="1479562" cy="369332"/>
          </a:xfrm>
          <a:prstGeom prst="rect">
            <a:avLst/>
          </a:prstGeom>
          <a:noFill/>
        </p:spPr>
        <p:txBody>
          <a:bodyPr wrap="square" rtlCol="0">
            <a:spAutoFit/>
          </a:bodyPr>
          <a:lstStyle/>
          <a:p>
            <a:r>
              <a:rPr lang="en-US" dirty="0"/>
              <a:t>normalization</a:t>
            </a:r>
          </a:p>
        </p:txBody>
      </p:sp>
      <p:sp>
        <p:nvSpPr>
          <p:cNvPr id="38" name="TextBox 37"/>
          <p:cNvSpPr txBox="1"/>
          <p:nvPr/>
        </p:nvSpPr>
        <p:spPr>
          <a:xfrm>
            <a:off x="2621130" y="3366113"/>
            <a:ext cx="362655" cy="369332"/>
          </a:xfrm>
          <a:prstGeom prst="rect">
            <a:avLst/>
          </a:prstGeom>
          <a:solidFill>
            <a:srgbClr val="FFFFFF"/>
          </a:solidFill>
        </p:spPr>
        <p:txBody>
          <a:bodyPr wrap="square" rtlCol="0">
            <a:spAutoFit/>
          </a:bodyPr>
          <a:lstStyle/>
          <a:p>
            <a:endParaRPr lang="en-US" dirty="0"/>
          </a:p>
        </p:txBody>
      </p:sp>
      <p:sp>
        <p:nvSpPr>
          <p:cNvPr id="48" name="TextBox 47"/>
          <p:cNvSpPr txBox="1"/>
          <p:nvPr/>
        </p:nvSpPr>
        <p:spPr>
          <a:xfrm>
            <a:off x="7124218" y="6553200"/>
            <a:ext cx="2502397"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3781510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18647"/>
            <a:ext cx="7132908" cy="2893100"/>
          </a:xfrm>
          <a:prstGeom prst="rect">
            <a:avLst/>
          </a:prstGeom>
          <a:noFill/>
        </p:spPr>
        <p:txBody>
          <a:bodyPr wrap="square" rtlCol="0">
            <a:spAutoFit/>
          </a:bodyPr>
          <a:lstStyle/>
          <a:p>
            <a:pPr marL="285750" indent="-285750">
              <a:buFont typeface="Arial"/>
              <a:buChar char="•"/>
            </a:pPr>
            <a:r>
              <a:rPr lang="en-US" sz="2600" dirty="0"/>
              <a:t>Euclidean distance (L</a:t>
            </a:r>
            <a:r>
              <a:rPr lang="en-US" sz="2600" baseline="-25000" dirty="0"/>
              <a:t>2</a:t>
            </a:r>
            <a:r>
              <a:rPr lang="en-US" sz="2600" dirty="0"/>
              <a:t>):</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Chi-square distance:</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Histogram intersection distance:</a:t>
            </a:r>
          </a:p>
        </p:txBody>
      </p:sp>
      <p:sp>
        <p:nvSpPr>
          <p:cNvPr id="71681" name="Rectangle 2"/>
          <p:cNvSpPr>
            <a:spLocks noGrp="1" noChangeArrowheads="1"/>
          </p:cNvSpPr>
          <p:nvPr>
            <p:ph type="title"/>
          </p:nvPr>
        </p:nvSpPr>
        <p:spPr>
          <a:xfrm>
            <a:off x="231494" y="76200"/>
            <a:ext cx="8669438" cy="987425"/>
          </a:xfrm>
        </p:spPr>
        <p:txBody>
          <a:bodyPr>
            <a:normAutofit fontScale="90000"/>
          </a:bodyPr>
          <a:lstStyle/>
          <a:p>
            <a:r>
              <a:rPr lang="en-US" dirty="0">
                <a:latin typeface="Calibri" charset="0"/>
              </a:rPr>
              <a:t>Computing distance between histograms</a:t>
            </a:r>
          </a:p>
        </p:txBody>
      </p:sp>
      <p:pic>
        <p:nvPicPr>
          <p:cNvPr id="859139" name="Picture 3"/>
          <p:cNvPicPr>
            <a:picLocks noChangeAspect="1" noChangeArrowheads="1"/>
          </p:cNvPicPr>
          <p:nvPr/>
        </p:nvPicPr>
        <p:blipFill>
          <a:blip r:embed="rId3">
            <a:extLst>
              <a:ext uri="{28A0092B-C50C-407E-A947-70E740481C1C}">
                <a14:useLocalDpi xmlns:a14="http://schemas.microsoft.com/office/drawing/2010/main" val="0"/>
              </a:ext>
            </a:extLst>
          </a:blip>
          <a:srcRect t="1520" b="66121"/>
          <a:stretch>
            <a:fillRect/>
          </a:stretch>
        </p:blipFill>
        <p:spPr bwMode="auto">
          <a:xfrm>
            <a:off x="914400" y="4891630"/>
            <a:ext cx="6858000" cy="1722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
          <p:cNvSpPr txBox="1">
            <a:spLocks noChangeArrowheads="1"/>
          </p:cNvSpPr>
          <p:nvPr/>
        </p:nvSpPr>
        <p:spPr bwMode="auto">
          <a:xfrm>
            <a:off x="1352441" y="6478172"/>
            <a:ext cx="603242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Nearest color histograms (based on Chi-square distance)</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529" y="1459636"/>
            <a:ext cx="4680665" cy="930814"/>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529" y="2654306"/>
            <a:ext cx="4680665" cy="850294"/>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17" y="3974863"/>
            <a:ext cx="5775151" cy="878827"/>
          </a:xfrm>
          <a:prstGeom prst="rect">
            <a:avLst/>
          </a:prstGeom>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436" t="2863" r="76543" b="82915"/>
          <a:stretch/>
        </p:blipFill>
        <p:spPr bwMode="auto">
          <a:xfrm>
            <a:off x="112703" y="5371128"/>
            <a:ext cx="1098744" cy="7570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8798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9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457200" y="274638"/>
            <a:ext cx="8229600" cy="848106"/>
          </a:xfrm>
        </p:spPr>
        <p:txBody>
          <a:bodyPr>
            <a:normAutofit fontScale="90000"/>
          </a:bodyPr>
          <a:lstStyle/>
          <a:p>
            <a:r>
              <a:rPr lang="en-US" dirty="0">
                <a:latin typeface="Calibri" charset="0"/>
              </a:rPr>
              <a:t>Histograms: implementation details</a:t>
            </a:r>
          </a:p>
        </p:txBody>
      </p:sp>
      <p:sp>
        <p:nvSpPr>
          <p:cNvPr id="7" name="Content Placeholder 6"/>
          <p:cNvSpPr>
            <a:spLocks noGrp="1"/>
          </p:cNvSpPr>
          <p:nvPr>
            <p:ph idx="1"/>
          </p:nvPr>
        </p:nvSpPr>
        <p:spPr>
          <a:xfrm>
            <a:off x="457200" y="1282486"/>
            <a:ext cx="8465896" cy="5014142"/>
          </a:xfrm>
        </p:spPr>
        <p:txBody>
          <a:bodyPr>
            <a:normAutofit/>
          </a:bodyPr>
          <a:lstStyle/>
          <a:p>
            <a:pPr>
              <a:lnSpc>
                <a:spcPct val="80000"/>
              </a:lnSpc>
            </a:pPr>
            <a:r>
              <a:rPr lang="en-US" sz="2700" dirty="0">
                <a:latin typeface="Calibri" charset="0"/>
              </a:rPr>
              <a:t>Data grouping</a:t>
            </a:r>
          </a:p>
          <a:p>
            <a:pPr lvl="1">
              <a:lnSpc>
                <a:spcPct val="80000"/>
              </a:lnSpc>
            </a:pPr>
            <a:r>
              <a:rPr lang="en-US" sz="2400" dirty="0">
                <a:latin typeface="Calibri" charset="0"/>
              </a:rPr>
              <a:t>Intervals: fast, applicable for small images</a:t>
            </a:r>
          </a:p>
          <a:p>
            <a:pPr lvl="1">
              <a:lnSpc>
                <a:spcPct val="80000"/>
              </a:lnSpc>
            </a:pPr>
            <a:r>
              <a:rPr lang="en-US" sz="2400" dirty="0">
                <a:latin typeface="Calibri" charset="0"/>
              </a:rPr>
              <a:t>Clustering: slow, but applicable for large images</a:t>
            </a: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r>
              <a:rPr lang="en-US" sz="2700" dirty="0">
                <a:latin typeface="Calibri" charset="0"/>
              </a:rPr>
              <a:t>Distance metrics between histograms</a:t>
            </a:r>
          </a:p>
          <a:p>
            <a:pPr lvl="1">
              <a:lnSpc>
                <a:spcPct val="80000"/>
              </a:lnSpc>
            </a:pPr>
            <a:r>
              <a:rPr lang="en-US" sz="2400" dirty="0">
                <a:latin typeface="Calibri" charset="0"/>
              </a:rPr>
              <a:t>Euclidean, intersection =&gt; fast to compute</a:t>
            </a:r>
          </a:p>
          <a:p>
            <a:pPr lvl="1">
              <a:lnSpc>
                <a:spcPct val="80000"/>
              </a:lnSpc>
            </a:pPr>
            <a:r>
              <a:rPr lang="en-US" sz="2400" dirty="0">
                <a:latin typeface="Calibri" charset="0"/>
              </a:rPr>
              <a:t>Chi-square =&gt; better accuracy</a:t>
            </a:r>
          </a:p>
          <a:p>
            <a:pPr lvl="1">
              <a:lnSpc>
                <a:spcPct val="80000"/>
              </a:lnSpc>
            </a:pPr>
            <a:r>
              <a:rPr lang="en-US" sz="2400" dirty="0">
                <a:latin typeface="Calibri" charset="0"/>
              </a:rPr>
              <a:t>Try out other distance metrics</a:t>
            </a:r>
          </a:p>
        </p:txBody>
      </p:sp>
      <p:grpSp>
        <p:nvGrpSpPr>
          <p:cNvPr id="2" name="Group 7"/>
          <p:cNvGrpSpPr>
            <a:grpSpLocks/>
          </p:cNvGrpSpPr>
          <p:nvPr/>
        </p:nvGrpSpPr>
        <p:grpSpPr bwMode="auto">
          <a:xfrm>
            <a:off x="381000" y="2590800"/>
            <a:ext cx="8245591" cy="1675942"/>
            <a:chOff x="228600" y="1219200"/>
            <a:chExt cx="8245591" cy="1675611"/>
          </a:xfrm>
        </p:grpSpPr>
        <p:sp>
          <p:nvSpPr>
            <p:cNvPr id="4" name="Left-Right Arrow 3"/>
            <p:cNvSpPr/>
            <p:nvPr/>
          </p:nvSpPr>
          <p:spPr>
            <a:xfrm>
              <a:off x="609600" y="1219200"/>
              <a:ext cx="7848600" cy="609479"/>
            </a:xfrm>
            <a:prstGeom prst="leftRightArrow">
              <a:avLst/>
            </a:prstGeom>
            <a:gradFill flip="none" rotWithShape="1">
              <a:gsLst>
                <a:gs pos="0">
                  <a:srgbClr val="000082"/>
                </a:gs>
                <a:gs pos="30000">
                  <a:srgbClr val="66008F"/>
                </a:gs>
                <a:gs pos="64999">
                  <a:srgbClr val="BA0066"/>
                </a:gs>
                <a:gs pos="89999">
                  <a:srgbClr val="FF0000"/>
                </a:gs>
                <a:gs pos="100000">
                  <a:srgbClr val="FF82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733" name="TextBox 4"/>
            <p:cNvSpPr txBox="1">
              <a:spLocks noChangeArrowheads="1"/>
            </p:cNvSpPr>
            <p:nvPr/>
          </p:nvSpPr>
          <p:spPr bwMode="auto">
            <a:xfrm>
              <a:off x="228600" y="1828800"/>
              <a:ext cx="2749471"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Few Intervals</a:t>
              </a:r>
            </a:p>
            <a:p>
              <a:pPr eaLnBrk="1" hangingPunct="1"/>
              <a:r>
                <a:rPr lang="en-US" sz="1800" dirty="0"/>
                <a:t>Few points for estimation</a:t>
              </a:r>
            </a:p>
            <a:p>
              <a:pPr eaLnBrk="1" hangingPunct="1"/>
              <a:r>
                <a:rPr lang="en-US" sz="1800" dirty="0"/>
                <a:t>Coarse representation</a:t>
              </a:r>
            </a:p>
          </p:txBody>
        </p:sp>
        <p:sp>
          <p:nvSpPr>
            <p:cNvPr id="73734" name="TextBox 5"/>
            <p:cNvSpPr txBox="1">
              <a:spLocks noChangeArrowheads="1"/>
            </p:cNvSpPr>
            <p:nvPr/>
          </p:nvSpPr>
          <p:spPr bwMode="auto">
            <a:xfrm>
              <a:off x="5596480" y="1879349"/>
              <a:ext cx="2877711" cy="1015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Many Intervals</a:t>
              </a:r>
            </a:p>
            <a:p>
              <a:pPr eaLnBrk="1" hangingPunct="1"/>
              <a:r>
                <a:rPr lang="en-US" sz="1800" dirty="0"/>
                <a:t>Many points for estimation</a:t>
              </a:r>
            </a:p>
            <a:p>
              <a:pPr eaLnBrk="1" hangingPunct="1"/>
              <a:r>
                <a:rPr lang="en-US" sz="1800" dirty="0"/>
                <a:t>Fine representation</a:t>
              </a:r>
            </a:p>
          </p:txBody>
        </p:sp>
      </p:grpSp>
      <p:sp>
        <p:nvSpPr>
          <p:cNvPr id="8" name="TextBox 7"/>
          <p:cNvSpPr txBox="1"/>
          <p:nvPr/>
        </p:nvSpPr>
        <p:spPr>
          <a:xfrm>
            <a:off x="7143262" y="6568087"/>
            <a:ext cx="2000738"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2870202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Text classification</a:t>
            </a:r>
          </a:p>
        </p:txBody>
      </p:sp>
    </p:spTree>
    <p:extLst>
      <p:ext uri="{BB962C8B-B14F-4D97-AF65-F5344CB8AC3E}">
        <p14:creationId xmlns:p14="http://schemas.microsoft.com/office/powerpoint/2010/main" val="1876311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856615"/>
          </a:xfrm>
        </p:spPr>
        <p:txBody>
          <a:bodyPr lIns="91440" tIns="45720" rIns="91440" bIns="45720" anchor="b">
            <a:normAutofit/>
          </a:bodyPr>
          <a:lstStyle/>
          <a:p>
            <a:pPr eaLnBrk="1" hangingPunct="1"/>
            <a:r>
              <a:rPr lang="en-US" dirty="0"/>
              <a:t>Bag-of-words</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a:t> </a:t>
            </a:r>
            <a:r>
              <a:rPr lang="en-US" dirty="0"/>
              <a:t>The bag-of-words model works as follows:</a:t>
            </a:r>
            <a:endParaRPr lang="en-US" sz="2800" dirty="0"/>
          </a:p>
          <a:p>
            <a:pPr marL="0" indent="0">
              <a:lnSpc>
                <a:spcPct val="90000"/>
              </a:lnSpc>
              <a:spcAft>
                <a:spcPts val="600"/>
              </a:spcAft>
              <a:buNone/>
            </a:pPr>
            <a:r>
              <a:rPr lang="en-US" sz="2800" dirty="0"/>
              <a:t>1) </a:t>
            </a:r>
            <a:r>
              <a:rPr lang="en-US" dirty="0"/>
              <a:t>Given a set of text documents, all the words from the set are added in a vocabulary</a:t>
            </a:r>
            <a:endParaRPr lang="en-US" sz="2800" dirty="0"/>
          </a:p>
          <a:p>
            <a:pPr marL="0" indent="0">
              <a:lnSpc>
                <a:spcPct val="90000"/>
              </a:lnSpc>
              <a:spcAft>
                <a:spcPts val="600"/>
              </a:spcAft>
              <a:buNone/>
            </a:pPr>
            <a:r>
              <a:rPr lang="en-US" sz="2800" dirty="0"/>
              <a:t>2) </a:t>
            </a:r>
            <a:r>
              <a:rPr lang="en-US" dirty="0"/>
              <a:t>A bag-of-words representation is built for each document, by counting down the occurrences of each word in the vocabulary</a:t>
            </a:r>
            <a:endParaRPr lang="en-US" sz="2800" dirty="0"/>
          </a:p>
        </p:txBody>
      </p:sp>
    </p:spTree>
    <p:extLst>
      <p:ext uri="{BB962C8B-B14F-4D97-AF65-F5344CB8AC3E}">
        <p14:creationId xmlns:p14="http://schemas.microsoft.com/office/powerpoint/2010/main" val="2571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173480"/>
            <a:ext cx="8012112" cy="1935480"/>
          </a:xfrm>
        </p:spPr>
        <p:txBody>
          <a:bodyPr lIns="91440" tIns="45720" rIns="91440" bIns="45720">
            <a:normAutofit/>
          </a:bodyPr>
          <a:lstStyle/>
          <a:p>
            <a:pPr marL="0" indent="0">
              <a:lnSpc>
                <a:spcPct val="90000"/>
              </a:lnSpc>
              <a:spcAft>
                <a:spcPts val="600"/>
              </a:spcAft>
            </a:pPr>
            <a:r>
              <a:rPr lang="en-US" sz="2400" dirty="0"/>
              <a:t> “I believe that at the end of the century the use of words and general educated opinion will have altered so much that one will be able to speak of machines thinking without expecting to be contradicted.” – Alan 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
        <p:nvSpPr>
          <p:cNvPr id="5" name="Rectangle 2">
            <a:extLst>
              <a:ext uri="{FF2B5EF4-FFF2-40B4-BE49-F238E27FC236}">
                <a16:creationId xmlns:a16="http://schemas.microsoft.com/office/drawing/2014/main" id="{F97A01D9-9B00-2147-B135-6003283AF183}"/>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3" name="TextBox 2">
            <a:extLst>
              <a:ext uri="{FF2B5EF4-FFF2-40B4-BE49-F238E27FC236}">
                <a16:creationId xmlns:a16="http://schemas.microsoft.com/office/drawing/2014/main" id="{FD91D959-2248-AE4F-A7B9-0EEC8DE552B9}"/>
              </a:ext>
            </a:extLst>
          </p:cNvPr>
          <p:cNvSpPr txBox="1"/>
          <p:nvPr/>
        </p:nvSpPr>
        <p:spPr>
          <a:xfrm>
            <a:off x="6633369" y="3108960"/>
            <a:ext cx="2147104" cy="1015663"/>
          </a:xfrm>
          <a:prstGeom prst="rect">
            <a:avLst/>
          </a:prstGeom>
          <a:noFill/>
          <a:ln w="28575">
            <a:solidFill>
              <a:srgbClr val="FF0000"/>
            </a:solidFill>
          </a:ln>
        </p:spPr>
        <p:txBody>
          <a:bodyPr wrap="square" rtlCol="0">
            <a:spAutoFit/>
          </a:bodyPr>
          <a:lstStyle/>
          <a:p>
            <a:pPr algn="ctr"/>
            <a:r>
              <a:rPr lang="en-US" sz="2000" dirty="0"/>
              <a:t>Note that </a:t>
            </a:r>
            <a:r>
              <a:rPr lang="en-US" sz="2000" dirty="0" err="1"/>
              <a:t>stopwords</a:t>
            </a:r>
            <a:r>
              <a:rPr lang="en-US" sz="2000" dirty="0"/>
              <a:t> are usually removed!</a:t>
            </a:r>
          </a:p>
        </p:txBody>
      </p:sp>
    </p:spTree>
    <p:extLst>
      <p:ext uri="{BB962C8B-B14F-4D97-AF65-F5344CB8AC3E}">
        <p14:creationId xmlns:p14="http://schemas.microsoft.com/office/powerpoint/2010/main" val="5817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sp>
        <p:nvSpPr>
          <p:cNvPr id="5" name="Rectangle 2">
            <a:extLst>
              <a:ext uri="{FF2B5EF4-FFF2-40B4-BE49-F238E27FC236}">
                <a16:creationId xmlns:a16="http://schemas.microsoft.com/office/drawing/2014/main" id="{0501C53D-7EBA-AE45-B03C-0160162707AD}"/>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6" name="Rectangle 3">
            <a:extLst>
              <a:ext uri="{FF2B5EF4-FFF2-40B4-BE49-F238E27FC236}">
                <a16:creationId xmlns:a16="http://schemas.microsoft.com/office/drawing/2014/main" id="{910E0354-218C-A349-A4F7-CE5D1CC3331C}"/>
              </a:ext>
            </a:extLst>
          </p:cNvPr>
          <p:cNvSpPr txBox="1">
            <a:spLocks noChangeArrowheads="1"/>
          </p:cNvSpPr>
          <p:nvPr/>
        </p:nvSpPr>
        <p:spPr>
          <a:xfrm>
            <a:off x="565944" y="1341120"/>
            <a:ext cx="8012112" cy="4470718"/>
          </a:xfrm>
          <a:prstGeom prst="rect">
            <a:avLst/>
          </a:prstGeom>
          <a:noFill/>
          <a:ln>
            <a:noFill/>
          </a:ln>
        </p:spPr>
        <p:txBody>
          <a:bodyPr lIns="91440" tIns="45720" rIns="91440" bIns="4572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90000"/>
              </a:lnSpc>
              <a:spcAft>
                <a:spcPts val="600"/>
              </a:spcAft>
            </a:pPr>
            <a:r>
              <a:rPr lang="en-US" sz="2400" dirty="0"/>
              <a:t> For a search query such as:</a:t>
            </a:r>
          </a:p>
          <a:p>
            <a:pPr marL="0" indent="0">
              <a:lnSpc>
                <a:spcPct val="90000"/>
              </a:lnSpc>
              <a:spcAft>
                <a:spcPts val="600"/>
              </a:spcAft>
              <a:buFont typeface="Arial"/>
              <a:buNone/>
            </a:pPr>
            <a:endParaRPr lang="en-US" sz="1100" dirty="0"/>
          </a:p>
          <a:p>
            <a:pPr marL="0" indent="0">
              <a:lnSpc>
                <a:spcPct val="90000"/>
              </a:lnSpc>
              <a:spcAft>
                <a:spcPts val="600"/>
              </a:spcAft>
              <a:buNone/>
            </a:pPr>
            <a:endParaRPr lang="en-US" sz="1100" dirty="0"/>
          </a:p>
        </p:txBody>
      </p:sp>
    </p:spTree>
    <p:extLst>
      <p:ext uri="{BB962C8B-B14F-4D97-AF65-F5344CB8AC3E}">
        <p14:creationId xmlns:p14="http://schemas.microsoft.com/office/powerpoint/2010/main" val="3377746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341120"/>
            <a:ext cx="8012112" cy="4470718"/>
          </a:xfrm>
        </p:spPr>
        <p:txBody>
          <a:bodyPr lIns="91440" tIns="45720" rIns="91440" bIns="45720">
            <a:normAutofit/>
          </a:bodyPr>
          <a:lstStyle/>
          <a:p>
            <a:pPr marL="0" indent="0">
              <a:lnSpc>
                <a:spcPct val="90000"/>
              </a:lnSpc>
              <a:spcAft>
                <a:spcPts val="600"/>
              </a:spcAft>
            </a:pPr>
            <a:r>
              <a:rPr lang="en-US" sz="2400" dirty="0"/>
              <a:t> For a search query such as:</a:t>
            </a:r>
          </a:p>
          <a:p>
            <a:pPr marL="0" indent="0">
              <a:lnSpc>
                <a:spcPct val="90000"/>
              </a:lnSpc>
              <a:spcAft>
                <a:spcPts val="600"/>
              </a:spcAft>
              <a:buNone/>
            </a:pPr>
            <a:endParaRPr lang="en-US" sz="1100" dirty="0"/>
          </a:p>
          <a:p>
            <a:pPr marL="0" indent="0">
              <a:lnSpc>
                <a:spcPct val="90000"/>
              </a:lnSpc>
              <a:spcAft>
                <a:spcPts val="600"/>
              </a:spcAft>
            </a:pPr>
            <a:endParaRPr lang="en-US" sz="1100" dirty="0"/>
          </a:p>
          <a:p>
            <a:pPr marL="0" indent="0">
              <a:lnSpc>
                <a:spcPct val="90000"/>
              </a:lnSpc>
              <a:spcAft>
                <a:spcPts val="600"/>
              </a:spcAft>
            </a:pPr>
            <a:r>
              <a:rPr lang="en-US" sz="2400" dirty="0"/>
              <a:t> The system can quickly figure out which documents contain the query terms:</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557" y="2885629"/>
            <a:ext cx="3748223" cy="3748223"/>
          </a:xfrm>
          <a:prstGeom prst="rect">
            <a:avLst/>
          </a:prstGeom>
        </p:spPr>
      </p:pic>
      <p:sp>
        <p:nvSpPr>
          <p:cNvPr id="6" name="Rectangle 2">
            <a:extLst>
              <a:ext uri="{FF2B5EF4-FFF2-40B4-BE49-F238E27FC236}">
                <a16:creationId xmlns:a16="http://schemas.microsoft.com/office/drawing/2014/main" id="{7435F7A9-F0E6-6D42-8E22-DF6D33C60DA9}"/>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2459092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281113"/>
            <a:ext cx="8012112" cy="4448175"/>
          </a:xfrm>
        </p:spPr>
        <p:txBody>
          <a:bodyPr lIns="91440" tIns="45720" rIns="91440" bIns="45720">
            <a:normAutofit/>
          </a:bodyPr>
          <a:lstStyle/>
          <a:p>
            <a:pPr marL="0" indent="0">
              <a:lnSpc>
                <a:spcPct val="90000"/>
              </a:lnSpc>
              <a:spcAft>
                <a:spcPts val="600"/>
              </a:spcAft>
            </a:pPr>
            <a:r>
              <a:rPr lang="en-US" sz="2400" dirty="0"/>
              <a:t> And return appropriate results:</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714462"/>
            <a:ext cx="7150214" cy="4966480"/>
          </a:xfrm>
          <a:prstGeom prst="rect">
            <a:avLst/>
          </a:prstGeom>
        </p:spPr>
      </p:pic>
      <p:sp>
        <p:nvSpPr>
          <p:cNvPr id="5" name="Rectangle 2">
            <a:extLst>
              <a:ext uri="{FF2B5EF4-FFF2-40B4-BE49-F238E27FC236}">
                <a16:creationId xmlns:a16="http://schemas.microsoft.com/office/drawing/2014/main" id="{09548AF7-B9C4-3143-8ACF-92CED875A3D4}"/>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84432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4648200" y="5529209"/>
            <a:ext cx="143693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alive</a:t>
            </a:r>
            <a:r>
              <a:rPr lang="en-US" dirty="0">
                <a:latin typeface="Calibri" charset="0"/>
              </a:rPr>
              <a:t>?</a:t>
            </a:r>
          </a:p>
        </p:txBody>
      </p:sp>
      <p:sp>
        <p:nvSpPr>
          <p:cNvPr id="7" name="TextBox 7"/>
          <p:cNvSpPr txBox="1">
            <a:spLocks noChangeArrowheads="1"/>
          </p:cNvSpPr>
          <p:nvPr/>
        </p:nvSpPr>
        <p:spPr bwMode="auto">
          <a:xfrm>
            <a:off x="1752600" y="5405438"/>
            <a:ext cx="217489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dangerous</a:t>
            </a:r>
            <a:r>
              <a:rPr lang="en-US" dirty="0">
                <a:latin typeface="Calibri" charset="0"/>
              </a:rPr>
              <a:t>?</a:t>
            </a:r>
          </a:p>
        </p:txBody>
      </p:sp>
      <p:sp>
        <p:nvSpPr>
          <p:cNvPr id="9" name="TextBox 9"/>
          <p:cNvSpPr txBox="1">
            <a:spLocks noChangeArrowheads="1"/>
          </p:cNvSpPr>
          <p:nvPr/>
        </p:nvSpPr>
        <p:spPr bwMode="auto">
          <a:xfrm>
            <a:off x="1752600" y="5929807"/>
            <a:ext cx="28504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How </a:t>
            </a:r>
            <a:r>
              <a:rPr lang="en-US" b="1" dirty="0">
                <a:latin typeface="Calibri" charset="0"/>
              </a:rPr>
              <a:t>fast</a:t>
            </a:r>
            <a:r>
              <a:rPr lang="en-US" dirty="0">
                <a:latin typeface="Calibri" charset="0"/>
              </a:rPr>
              <a:t> does it run?</a:t>
            </a:r>
          </a:p>
        </p:txBody>
      </p:sp>
      <p:sp>
        <p:nvSpPr>
          <p:cNvPr id="11" name="TextBox 9"/>
          <p:cNvSpPr txBox="1">
            <a:spLocks noChangeArrowheads="1"/>
          </p:cNvSpPr>
          <p:nvPr/>
        </p:nvSpPr>
        <p:spPr bwMode="auto">
          <a:xfrm>
            <a:off x="5702107" y="5968391"/>
            <a:ext cx="126367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Has </a:t>
            </a:r>
            <a:r>
              <a:rPr lang="en-US" b="1" dirty="0">
                <a:latin typeface="Calibri" charset="0"/>
              </a:rPr>
              <a:t>tail</a:t>
            </a:r>
            <a:r>
              <a:rPr lang="en-US" dirty="0">
                <a:latin typeface="Calibri" charset="0"/>
              </a:rPr>
              <a:t>?</a:t>
            </a:r>
          </a:p>
        </p:txBody>
      </p:sp>
      <p:pic>
        <p:nvPicPr>
          <p:cNvPr id="2560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14"/>
          <p:cNvSpPr/>
          <p:nvPr/>
        </p:nvSpPr>
        <p:spPr>
          <a:xfrm>
            <a:off x="2971800" y="4343400"/>
            <a:ext cx="609600" cy="1143000"/>
          </a:xfrm>
          <a:prstGeom prst="rect">
            <a:avLst/>
          </a:prstGeom>
          <a:noFill/>
          <a:ln w="76200" cmpd="sng">
            <a:solidFill>
              <a:srgbClr val="FFFF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ectangle 15"/>
          <p:cNvSpPr/>
          <p:nvPr/>
        </p:nvSpPr>
        <p:spPr>
          <a:xfrm>
            <a:off x="2667000" y="1676400"/>
            <a:ext cx="1981200" cy="2895600"/>
          </a:xfrm>
          <a:prstGeom prst="rect">
            <a:avLst/>
          </a:prstGeom>
          <a:noFill/>
          <a:ln w="76200" cmpd="sng">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0" name="TextBox 9"/>
          <p:cNvSpPr txBox="1"/>
          <p:nvPr/>
        </p:nvSpPr>
        <p:spPr>
          <a:xfrm>
            <a:off x="6919334" y="6581001"/>
            <a:ext cx="2224666"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2379739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E6BC5203-D654-4349-8E2B-1A3727DD6A93}"/>
              </a:ext>
            </a:extLst>
          </p:cNvPr>
          <p:cNvSpPr>
            <a:spLocks noGrp="1" noChangeArrowheads="1"/>
          </p:cNvSpPr>
          <p:nvPr>
            <p:ph type="title"/>
          </p:nvPr>
        </p:nvSpPr>
        <p:spPr/>
        <p:txBody>
          <a:bodyPr>
            <a:normAutofit fontScale="90000"/>
          </a:bodyPr>
          <a:lstStyle/>
          <a:p>
            <a:pPr eaLnBrk="1" hangingPunct="1"/>
            <a:r>
              <a:rPr lang="en-US" altLang="ro-RO" dirty="0">
                <a:ea typeface="ＭＳ Ｐゴシック" panose="020B0600070205080204" pitchFamily="34" charset="-128"/>
              </a:rPr>
              <a:t>Binary term-document</a:t>
            </a:r>
            <a:br>
              <a:rPr lang="en-US" altLang="ro-RO" dirty="0">
                <a:ea typeface="ＭＳ Ｐゴシック" panose="020B0600070205080204" pitchFamily="34" charset="-128"/>
              </a:rPr>
            </a:br>
            <a:r>
              <a:rPr lang="en-US" altLang="ro-RO" dirty="0">
                <a:ea typeface="ＭＳ Ｐゴシック" panose="020B0600070205080204" pitchFamily="34" charset="-128"/>
              </a:rPr>
              <a:t>incidence matrix</a:t>
            </a:r>
          </a:p>
        </p:txBody>
      </p:sp>
      <p:graphicFrame>
        <p:nvGraphicFramePr>
          <p:cNvPr id="2050" name="Object 1028">
            <a:extLst>
              <a:ext uri="{FF2B5EF4-FFF2-40B4-BE49-F238E27FC236}">
                <a16:creationId xmlns:a16="http://schemas.microsoft.com/office/drawing/2014/main" id="{809F32DC-A3B9-CF4B-AB70-5CAD72B21578}"/>
              </a:ext>
            </a:extLst>
          </p:cNvPr>
          <p:cNvGraphicFramePr>
            <a:graphicFrameLocks noGrp="1" noChangeAspect="1"/>
          </p:cNvGraphicFramePr>
          <p:nvPr>
            <p:ph idx="1"/>
          </p:nvPr>
        </p:nvGraphicFramePr>
        <p:xfrm>
          <a:off x="0" y="1985963"/>
          <a:ext cx="9101138" cy="3348037"/>
        </p:xfrm>
        <a:graphic>
          <a:graphicData uri="http://schemas.openxmlformats.org/presentationml/2006/ole">
            <mc:AlternateContent xmlns:mc="http://schemas.openxmlformats.org/markup-compatibility/2006">
              <mc:Choice xmlns:v="urn:schemas-microsoft-com:vml" Requires="v">
                <p:oleObj spid="_x0000_s343170" name="Worksheet" r:id="rId3" imgW="9804400" imgH="3606800" progId="Excel.Sheet.8">
                  <p:embed/>
                </p:oleObj>
              </mc:Choice>
              <mc:Fallback>
                <p:oleObj name="Worksheet" r:id="rId3" imgW="9804400" imgH="3606800" progId="Excel.Sheet.8">
                  <p:embed/>
                  <p:pic>
                    <p:nvPicPr>
                      <p:cNvPr id="2050" name="Object 1028">
                        <a:extLst>
                          <a:ext uri="{FF2B5EF4-FFF2-40B4-BE49-F238E27FC236}">
                            <a16:creationId xmlns:a16="http://schemas.microsoft.com/office/drawing/2014/main" id="{809F32DC-A3B9-CF4B-AB70-5CAD72B215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5963"/>
                        <a:ext cx="9101138" cy="33480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52" name="TextBox 6">
                <a:extLst>
                  <a:ext uri="{FF2B5EF4-FFF2-40B4-BE49-F238E27FC236}">
                    <a16:creationId xmlns:a16="http://schemas.microsoft.com/office/drawing/2014/main" id="{479AA85A-8E37-D84F-9CFC-54095E6C1FE2}"/>
                  </a:ext>
                </a:extLst>
              </p:cNvPr>
              <p:cNvSpPr txBox="1">
                <a:spLocks noChangeArrowheads="1"/>
              </p:cNvSpPr>
              <p:nvPr/>
            </p:nvSpPr>
            <p:spPr bwMode="auto">
              <a:xfrm>
                <a:off x="76200" y="6096000"/>
                <a:ext cx="8837676" cy="4937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dirty="0"/>
                  <a:t>Each document is represented by a binary vector </a:t>
                </a:r>
                <a14:m>
                  <m:oMath xmlns:m="http://schemas.openxmlformats.org/officeDocument/2006/math">
                    <m:r>
                      <a:rPr lang="en-US" altLang="ro-RO" i="1" dirty="0" smtClean="0">
                        <a:latin typeface="Cambria Math" panose="02040503050406030204" pitchFamily="18" charset="0"/>
                      </a:rPr>
                      <m:t>∈</m:t>
                    </m:r>
                    <m:sSup>
                      <m:sSupPr>
                        <m:ctrlPr>
                          <a:rPr lang="en-US" altLang="ro-RO" i="1" dirty="0" smtClean="0">
                            <a:latin typeface="Cambria Math" panose="02040503050406030204" pitchFamily="18" charset="0"/>
                          </a:rPr>
                        </m:ctrlPr>
                      </m:sSupPr>
                      <m:e>
                        <m:r>
                          <a:rPr lang="en-US" altLang="ro-RO" i="1" dirty="0">
                            <a:latin typeface="Cambria Math" panose="02040503050406030204" pitchFamily="18" charset="0"/>
                          </a:rPr>
                          <m:t>{0,1}</m:t>
                        </m:r>
                      </m:e>
                      <m:sup>
                        <m:d>
                          <m:dPr>
                            <m:begChr m:val="|"/>
                            <m:endChr m:val="|"/>
                            <m:ctrlPr>
                              <a:rPr lang="en-US" altLang="ro-RO" i="1" dirty="0" smtClean="0">
                                <a:latin typeface="Cambria Math" panose="02040503050406030204" pitchFamily="18" charset="0"/>
                              </a:rPr>
                            </m:ctrlPr>
                          </m:dPr>
                          <m:e>
                            <m:r>
                              <a:rPr lang="en-US" altLang="ro-RO" b="0" i="1" dirty="0" smtClean="0">
                                <a:latin typeface="Cambria Math" panose="02040503050406030204" pitchFamily="18" charset="0"/>
                              </a:rPr>
                              <m:t>𝑉</m:t>
                            </m:r>
                          </m:e>
                        </m:d>
                      </m:sup>
                    </m:sSup>
                  </m:oMath>
                </a14:m>
                <a:endParaRPr lang="en-US" altLang="ro-RO" baseline="30000" dirty="0"/>
              </a:p>
            </p:txBody>
          </p:sp>
        </mc:Choice>
        <mc:Fallback xmlns="">
          <p:sp>
            <p:nvSpPr>
              <p:cNvPr id="2052" name="TextBox 6">
                <a:extLst>
                  <a:ext uri="{FF2B5EF4-FFF2-40B4-BE49-F238E27FC236}">
                    <a16:creationId xmlns:a16="http://schemas.microsoft.com/office/drawing/2014/main" id="{479AA85A-8E37-D84F-9CFC-54095E6C1FE2}"/>
                  </a:ext>
                </a:extLst>
              </p:cNvPr>
              <p:cNvSpPr txBox="1">
                <a:spLocks noRot="1" noChangeAspect="1" noMove="1" noResize="1" noEditPoints="1" noAdjustHandles="1" noChangeArrowheads="1" noChangeShapeType="1" noTextEdit="1"/>
              </p:cNvSpPr>
              <p:nvPr/>
            </p:nvSpPr>
            <p:spPr bwMode="auto">
              <a:xfrm>
                <a:off x="76200" y="6096000"/>
                <a:ext cx="8837676" cy="493790"/>
              </a:xfrm>
              <a:prstGeom prst="rect">
                <a:avLst/>
              </a:prstGeom>
              <a:blipFill>
                <a:blip r:embed="rId5"/>
                <a:stretch>
                  <a:fillRect l="-861" t="-5128"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053" name="TextBox 4">
            <a:extLst>
              <a:ext uri="{FF2B5EF4-FFF2-40B4-BE49-F238E27FC236}">
                <a16:creationId xmlns:a16="http://schemas.microsoft.com/office/drawing/2014/main" id="{77F35628-5E14-2249-9D53-31894206D96E}"/>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2348868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369AB65-E84A-0B4A-B029-A8C214CDDF0F}"/>
              </a:ext>
            </a:extLst>
          </p:cNvPr>
          <p:cNvSpPr>
            <a:spLocks noGrp="1" noChangeArrowheads="1"/>
          </p:cNvSpPr>
          <p:nvPr>
            <p:ph type="title"/>
          </p:nvPr>
        </p:nvSpPr>
        <p:spPr/>
        <p:txBody>
          <a:bodyPr/>
          <a:lstStyle/>
          <a:p>
            <a:pPr eaLnBrk="1" hangingPunct="1"/>
            <a:r>
              <a:rPr lang="en-US" altLang="ro-RO">
                <a:ea typeface="ＭＳ Ｐゴシック" panose="020B0600070205080204" pitchFamily="34" charset="-128"/>
              </a:rPr>
              <a:t>Term-document count matrices</a:t>
            </a:r>
          </a:p>
        </p:txBody>
      </p:sp>
      <mc:AlternateContent xmlns:mc="http://schemas.openxmlformats.org/markup-compatibility/2006" xmlns:a14="http://schemas.microsoft.com/office/drawing/2010/main">
        <mc:Choice Requires="a14">
          <p:sp>
            <p:nvSpPr>
              <p:cNvPr id="3076" name="Rectangle 3">
                <a:extLst>
                  <a:ext uri="{FF2B5EF4-FFF2-40B4-BE49-F238E27FC236}">
                    <a16:creationId xmlns:a16="http://schemas.microsoft.com/office/drawing/2014/main" id="{319BE7AA-55BD-5C4C-8E53-4FC9D949300C}"/>
                  </a:ext>
                </a:extLst>
              </p:cNvPr>
              <p:cNvSpPr>
                <a:spLocks noGrp="1" noChangeArrowheads="1"/>
              </p:cNvSpPr>
              <p:nvPr>
                <p:ph type="body" idx="1"/>
              </p:nvPr>
            </p:nvSpPr>
            <p:spPr/>
            <p:txBody>
              <a:bodyPr/>
              <a:lstStyle/>
              <a:p>
                <a:pPr eaLnBrk="1" hangingPunct="1"/>
                <a:r>
                  <a:rPr lang="en-US" altLang="ro-RO" dirty="0">
                    <a:ea typeface="ＭＳ Ｐゴシック" panose="020B0600070205080204" pitchFamily="34" charset="-128"/>
                  </a:rPr>
                  <a:t>Consider the number of occurrences of a term in a document: </a:t>
                </a:r>
              </a:p>
              <a:p>
                <a:pPr lvl="1"/>
                <a:r>
                  <a:rPr lang="en-US" altLang="ro-RO" dirty="0">
                    <a:ea typeface="ＭＳ Ｐゴシック" panose="020B0600070205080204" pitchFamily="34" charset="-128"/>
                  </a:rPr>
                  <a:t>Each document is a count vector in </a:t>
                </a:r>
                <a14:m>
                  <m:oMath xmlns:m="http://schemas.openxmlformats.org/officeDocument/2006/math">
                    <m:sSup>
                      <m:sSupPr>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sSupPr>
                      <m:e>
                        <m:r>
                          <a:rPr lang="en-US" altLang="ro-RO" i="1" dirty="0">
                            <a:latin typeface="Cambria Math" panose="02040503050406030204" pitchFamily="18" charset="0"/>
                            <a:ea typeface="ＭＳ Ｐゴシック" panose="020B0600070205080204" pitchFamily="34" charset="-128"/>
                            <a:cs typeface="Lucida Sans Unicode" panose="020B0602030504020204" pitchFamily="34" charset="0"/>
                          </a:rPr>
                          <m:t>ℕ</m:t>
                        </m:r>
                      </m:e>
                      <m:sup>
                        <m:d>
                          <m:dPr>
                            <m:begChr m:val="|"/>
                            <m:endChr m:val="|"/>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dPr>
                          <m:e>
                            <m:r>
                              <a:rPr lang="en-US" altLang="ro-RO" b="0" i="1" dirty="0" smtClean="0">
                                <a:latin typeface="Cambria Math" panose="02040503050406030204" pitchFamily="18" charset="0"/>
                                <a:ea typeface="ＭＳ Ｐゴシック" panose="020B0600070205080204" pitchFamily="34" charset="-128"/>
                                <a:cs typeface="Lucida Sans Unicode" panose="020B0602030504020204" pitchFamily="34" charset="0"/>
                              </a:rPr>
                              <m:t>𝑉</m:t>
                            </m:r>
                          </m:e>
                        </m:d>
                      </m:sup>
                    </m:sSup>
                  </m:oMath>
                </a14:m>
                <a:r>
                  <a:rPr lang="en-US" altLang="ro-RO" dirty="0">
                    <a:ea typeface="ＭＳ Ｐゴシック" panose="020B0600070205080204" pitchFamily="34" charset="-128"/>
                  </a:rPr>
                  <a:t>: a column below </a:t>
                </a:r>
              </a:p>
            </p:txBody>
          </p:sp>
        </mc:Choice>
        <mc:Fallback xmlns="">
          <p:sp>
            <p:nvSpPr>
              <p:cNvPr id="3076" name="Rectangle 3">
                <a:extLst>
                  <a:ext uri="{FF2B5EF4-FFF2-40B4-BE49-F238E27FC236}">
                    <a16:creationId xmlns:a16="http://schemas.microsoft.com/office/drawing/2014/main" id="{319BE7AA-55BD-5C4C-8E53-4FC9D949300C}"/>
                  </a:ext>
                </a:extLst>
              </p:cNvPr>
              <p:cNvSpPr>
                <a:spLocks noGrp="1" noRot="1" noChangeAspect="1" noMove="1" noResize="1" noEditPoints="1" noAdjustHandles="1" noChangeArrowheads="1" noChangeShapeType="1" noTextEdit="1"/>
              </p:cNvSpPr>
              <p:nvPr>
                <p:ph type="body" idx="1"/>
              </p:nvPr>
            </p:nvSpPr>
            <p:spPr>
              <a:blipFill>
                <a:blip r:embed="rId3"/>
                <a:stretch>
                  <a:fillRect l="-1852" t="-1401" r="-2006"/>
                </a:stretch>
              </a:blipFill>
            </p:spPr>
            <p:txBody>
              <a:bodyPr/>
              <a:lstStyle/>
              <a:p>
                <a:r>
                  <a:rPr lang="en-US">
                    <a:noFill/>
                  </a:rPr>
                  <a:t> </a:t>
                </a:r>
              </a:p>
            </p:txBody>
          </p:sp>
        </mc:Fallback>
      </mc:AlternateContent>
      <p:graphicFrame>
        <p:nvGraphicFramePr>
          <p:cNvPr id="3074" name="Object 2">
            <a:extLst>
              <a:ext uri="{FF2B5EF4-FFF2-40B4-BE49-F238E27FC236}">
                <a16:creationId xmlns:a16="http://schemas.microsoft.com/office/drawing/2014/main" id="{D624E3C9-DF07-2843-BD4A-FCAC6E687BB0}"/>
              </a:ext>
            </a:extLst>
          </p:cNvPr>
          <p:cNvGraphicFramePr>
            <a:graphicFrameLocks noChangeAspect="1"/>
          </p:cNvGraphicFramePr>
          <p:nvPr/>
        </p:nvGraphicFramePr>
        <p:xfrm>
          <a:off x="76200" y="3765550"/>
          <a:ext cx="8932863" cy="2711450"/>
        </p:xfrm>
        <a:graphic>
          <a:graphicData uri="http://schemas.openxmlformats.org/presentationml/2006/ole">
            <mc:AlternateContent xmlns:mc="http://schemas.openxmlformats.org/markup-compatibility/2006">
              <mc:Choice xmlns:v="urn:schemas-microsoft-com:vml" Requires="v">
                <p:oleObj spid="_x0000_s344194" name="Worksheet" r:id="rId4" imgW="9804400" imgH="2933700" progId="Excel.Sheet.8">
                  <p:embed/>
                </p:oleObj>
              </mc:Choice>
              <mc:Fallback>
                <p:oleObj name="Worksheet" r:id="rId4" imgW="9804400" imgH="2933700" progId="Excel.Sheet.8">
                  <p:embed/>
                  <p:pic>
                    <p:nvPicPr>
                      <p:cNvPr id="3074" name="Object 2">
                        <a:extLst>
                          <a:ext uri="{FF2B5EF4-FFF2-40B4-BE49-F238E27FC236}">
                            <a16:creationId xmlns:a16="http://schemas.microsoft.com/office/drawing/2014/main" id="{D624E3C9-DF07-2843-BD4A-FCAC6E687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65550"/>
                        <a:ext cx="89328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4">
            <a:extLst>
              <a:ext uri="{FF2B5EF4-FFF2-40B4-BE49-F238E27FC236}">
                <a16:creationId xmlns:a16="http://schemas.microsoft.com/office/drawing/2014/main" id="{F837088B-CCF8-BD4C-8F4C-994CBCC63E77}"/>
              </a:ext>
            </a:extLst>
          </p:cNvPr>
          <p:cNvSpPr>
            <a:spLocks noChangeArrowheads="1"/>
          </p:cNvSpPr>
          <p:nvPr/>
        </p:nvSpPr>
        <p:spPr bwMode="auto">
          <a:xfrm>
            <a:off x="3352800" y="3810000"/>
            <a:ext cx="1371600" cy="26670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8" name="Rectangle 5">
            <a:extLst>
              <a:ext uri="{FF2B5EF4-FFF2-40B4-BE49-F238E27FC236}">
                <a16:creationId xmlns:a16="http://schemas.microsoft.com/office/drawing/2014/main" id="{796C1255-F029-444D-A304-29D2AB6BB178}"/>
              </a:ext>
            </a:extLst>
          </p:cNvPr>
          <p:cNvSpPr>
            <a:spLocks noChangeArrowheads="1"/>
          </p:cNvSpPr>
          <p:nvPr/>
        </p:nvSpPr>
        <p:spPr bwMode="auto">
          <a:xfrm>
            <a:off x="4127338" y="2678574"/>
            <a:ext cx="1868347" cy="504463"/>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9" name="TextBox 4">
            <a:extLst>
              <a:ext uri="{FF2B5EF4-FFF2-40B4-BE49-F238E27FC236}">
                <a16:creationId xmlns:a16="http://schemas.microsoft.com/office/drawing/2014/main" id="{2A27206A-36E3-7E40-992C-5B4CBE56A417}"/>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1828020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C5E3B5F-CD14-5D41-AE88-B1999CDDB024}"/>
              </a:ext>
            </a:extLst>
          </p:cNvPr>
          <p:cNvSpPr>
            <a:spLocks noGrp="1"/>
          </p:cNvSpPr>
          <p:nvPr>
            <p:ph type="title"/>
          </p:nvPr>
        </p:nvSpPr>
        <p:spPr>
          <a:xfrm>
            <a:off x="457200" y="274638"/>
            <a:ext cx="8229600" cy="963853"/>
          </a:xfrm>
        </p:spPr>
        <p:txBody>
          <a:bodyPr/>
          <a:lstStyle/>
          <a:p>
            <a:pPr eaLnBrk="1" hangingPunct="1"/>
            <a:r>
              <a:rPr lang="en-US" altLang="ro-RO" dirty="0">
                <a:ea typeface="ＭＳ Ｐゴシック" panose="020B0600070205080204" pitchFamily="34" charset="-128"/>
              </a:rPr>
              <a:t>Bag-of-words</a:t>
            </a:r>
          </a:p>
        </p:txBody>
      </p:sp>
      <p:sp>
        <p:nvSpPr>
          <p:cNvPr id="22531" name="Content Placeholder 2">
            <a:extLst>
              <a:ext uri="{FF2B5EF4-FFF2-40B4-BE49-F238E27FC236}">
                <a16:creationId xmlns:a16="http://schemas.microsoft.com/office/drawing/2014/main" id="{846B6457-28C2-6B4B-8844-C271720EB460}"/>
              </a:ext>
            </a:extLst>
          </p:cNvPr>
          <p:cNvSpPr>
            <a:spLocks noGrp="1"/>
          </p:cNvSpPr>
          <p:nvPr>
            <p:ph idx="1"/>
          </p:nvPr>
        </p:nvSpPr>
        <p:spPr/>
        <p:txBody>
          <a:bodyPr>
            <a:normAutofit fontScale="92500" lnSpcReduction="10000"/>
          </a:bodyPr>
          <a:lstStyle/>
          <a:p>
            <a:pPr eaLnBrk="1" hangingPunct="1"/>
            <a:r>
              <a:rPr lang="en-US" altLang="ro-RO" dirty="0">
                <a:ea typeface="ＭＳ Ｐゴシック" panose="020B0600070205080204" pitchFamily="34" charset="-128"/>
              </a:rPr>
              <a:t>Vector representation doesn’t consider the ordering of words in a document.</a:t>
            </a:r>
          </a:p>
          <a:p>
            <a:pPr eaLnBrk="1" hangingPunct="1"/>
            <a:r>
              <a:rPr lang="en-US" altLang="ro-RO" dirty="0">
                <a:solidFill>
                  <a:srgbClr val="FF0000"/>
                </a:solidFill>
                <a:ea typeface="ＭＳ Ｐゴシック" panose="020B0600070205080204" pitchFamily="34" charset="-128"/>
              </a:rPr>
              <a:t>Problem: “</a:t>
            </a:r>
            <a:r>
              <a:rPr lang="en-US" altLang="ro-RO" i="1" dirty="0">
                <a:solidFill>
                  <a:srgbClr val="FF0000"/>
                </a:solidFill>
                <a:ea typeface="ＭＳ Ｐゴシック" panose="020B0600070205080204" pitchFamily="34" charset="-128"/>
              </a:rPr>
              <a:t>John is quicker than Mary” </a:t>
            </a:r>
            <a:r>
              <a:rPr lang="en-US" altLang="ro-RO" dirty="0">
                <a:solidFill>
                  <a:srgbClr val="FF0000"/>
                </a:solidFill>
                <a:ea typeface="ＭＳ Ｐゴシック" panose="020B0600070205080204" pitchFamily="34" charset="-128"/>
              </a:rPr>
              <a:t>and “</a:t>
            </a:r>
            <a:r>
              <a:rPr lang="en-US" altLang="ro-RO" i="1" dirty="0">
                <a:solidFill>
                  <a:srgbClr val="FF0000"/>
                </a:solidFill>
                <a:ea typeface="ＭＳ Ｐゴシック" panose="020B0600070205080204" pitchFamily="34" charset="-128"/>
              </a:rPr>
              <a:t>Mary is quicker than John”</a:t>
            </a:r>
            <a:r>
              <a:rPr lang="en-US" altLang="ro-RO" dirty="0">
                <a:solidFill>
                  <a:srgbClr val="FF0000"/>
                </a:solidFill>
                <a:ea typeface="ＭＳ Ｐゴシック" panose="020B0600070205080204" pitchFamily="34" charset="-128"/>
              </a:rPr>
              <a:t> have the same vectors.</a:t>
            </a:r>
          </a:p>
          <a:p>
            <a:pPr eaLnBrk="1" hangingPunct="1"/>
            <a:r>
              <a:rPr lang="en-US" altLang="ro-RO" dirty="0">
                <a:ea typeface="ＭＳ Ｐゴシック" panose="020B0600070205080204" pitchFamily="34" charset="-128"/>
              </a:rPr>
              <a:t>Locations of words can be partially recovered by using:</a:t>
            </a:r>
          </a:p>
          <a:p>
            <a:pPr eaLnBrk="1" hangingPunct="1">
              <a:buFont typeface="Wingdings" pitchFamily="2" charset="2"/>
              <a:buChar char="Ø"/>
            </a:pPr>
            <a:r>
              <a:rPr lang="en-US" altLang="ro-RO" dirty="0">
                <a:ea typeface="ＭＳ Ｐゴシック" panose="020B0600070205080204" pitchFamily="34" charset="-128"/>
              </a:rPr>
              <a:t>word n-grams</a:t>
            </a:r>
          </a:p>
          <a:p>
            <a:pPr eaLnBrk="1" hangingPunct="1">
              <a:buFont typeface="Wingdings" pitchFamily="2" charset="2"/>
              <a:buChar char="Ø"/>
            </a:pPr>
            <a:r>
              <a:rPr lang="en-US" altLang="ro-RO" dirty="0">
                <a:ea typeface="ＭＳ Ｐゴシック" panose="020B0600070205080204" pitchFamily="34" charset="-128"/>
              </a:rPr>
              <a:t>spatial pyramids [Ionescu &amp; Popescu, Springer, ACVPR, 2016]</a:t>
            </a:r>
          </a:p>
        </p:txBody>
      </p:sp>
    </p:spTree>
    <p:extLst>
      <p:ext uri="{BB962C8B-B14F-4D97-AF65-F5344CB8AC3E}">
        <p14:creationId xmlns:p14="http://schemas.microsoft.com/office/powerpoint/2010/main" val="282974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A9868DB-73DB-344C-BE55-5A5FD710C75E}"/>
              </a:ext>
            </a:extLst>
          </p:cNvPr>
          <p:cNvSpPr>
            <a:spLocks noGrp="1" noChangeArrowheads="1"/>
          </p:cNvSpPr>
          <p:nvPr>
            <p:ph type="title"/>
          </p:nvPr>
        </p:nvSpPr>
        <p:spPr>
          <a:xfrm>
            <a:off x="457200" y="274638"/>
            <a:ext cx="8229600" cy="1033301"/>
          </a:xfrm>
        </p:spPr>
        <p:txBody>
          <a:bodyPr/>
          <a:lstStyle/>
          <a:p>
            <a:r>
              <a:rPr lang="en-US" altLang="zh-TW" sz="4000" dirty="0">
                <a:ea typeface="新細明體" panose="02020500000000000000" pitchFamily="18" charset="-120"/>
              </a:rPr>
              <a:t>The Vector-Space Model</a:t>
            </a:r>
          </a:p>
        </p:txBody>
      </p:sp>
      <p:sp>
        <p:nvSpPr>
          <p:cNvPr id="100355" name="Rectangle 3">
            <a:extLst>
              <a:ext uri="{FF2B5EF4-FFF2-40B4-BE49-F238E27FC236}">
                <a16:creationId xmlns:a16="http://schemas.microsoft.com/office/drawing/2014/main" id="{DF6B4F94-5C03-DC44-9507-7A5FDF1AF4ED}"/>
              </a:ext>
            </a:extLst>
          </p:cNvPr>
          <p:cNvSpPr>
            <a:spLocks noGrp="1" noChangeArrowheads="1"/>
          </p:cNvSpPr>
          <p:nvPr>
            <p:ph type="body" idx="1"/>
          </p:nvPr>
        </p:nvSpPr>
        <p:spPr/>
        <p:txBody>
          <a:bodyPr/>
          <a:lstStyle/>
          <a:p>
            <a:r>
              <a:rPr lang="en-US" altLang="zh-TW" sz="2800" dirty="0">
                <a:ea typeface="新細明體" panose="02020500000000000000" pitchFamily="18" charset="-120"/>
              </a:rPr>
              <a:t>Assume</a:t>
            </a:r>
            <a:r>
              <a:rPr lang="en-US" altLang="zh-TW" sz="2800" i="1" dirty="0">
                <a:ea typeface="新細明體" panose="02020500000000000000" pitchFamily="18" charset="-120"/>
              </a:rPr>
              <a:t> t</a:t>
            </a:r>
            <a:r>
              <a:rPr lang="en-US" altLang="zh-TW" sz="2800" dirty="0">
                <a:ea typeface="新細明體" panose="02020500000000000000" pitchFamily="18" charset="-120"/>
              </a:rPr>
              <a:t> distinct terms remain after indexing</a:t>
            </a:r>
          </a:p>
          <a:p>
            <a:r>
              <a:rPr lang="en-US" altLang="zh-TW" sz="2800" dirty="0">
                <a:ea typeface="新細明體" panose="02020500000000000000" pitchFamily="18" charset="-120"/>
              </a:rPr>
              <a:t>We call them </a:t>
            </a:r>
            <a:r>
              <a:rPr lang="en-US" altLang="zh-TW" sz="2800" b="1" dirty="0">
                <a:ea typeface="新細明體" panose="02020500000000000000" pitchFamily="18" charset="-120"/>
              </a:rPr>
              <a:t>index terms</a:t>
            </a:r>
            <a:r>
              <a:rPr lang="en-US" altLang="zh-TW" sz="2800" dirty="0">
                <a:ea typeface="新細明體" panose="02020500000000000000" pitchFamily="18" charset="-120"/>
              </a:rPr>
              <a:t> or the </a:t>
            </a:r>
            <a:r>
              <a:rPr lang="en-US" altLang="zh-TW" sz="2800" b="1" dirty="0">
                <a:ea typeface="新細明體" panose="02020500000000000000" pitchFamily="18" charset="-120"/>
              </a:rPr>
              <a:t>vocabulary</a:t>
            </a:r>
            <a:endParaRPr lang="en-US" altLang="zh-TW" sz="2800" dirty="0">
              <a:ea typeface="新細明體" panose="02020500000000000000" pitchFamily="18" charset="-120"/>
            </a:endParaRPr>
          </a:p>
          <a:p>
            <a:r>
              <a:rPr lang="en-US" altLang="zh-TW" sz="2800" dirty="0">
                <a:ea typeface="新細明體" panose="02020500000000000000" pitchFamily="18" charset="-120"/>
              </a:rPr>
              <a:t>These “orthogonal” terms form a vector space:</a:t>
            </a:r>
          </a:p>
          <a:p>
            <a:pPr marL="0" indent="0" algn="ctr">
              <a:buNone/>
            </a:pPr>
            <a:r>
              <a:rPr lang="en-US" altLang="zh-TW" sz="2400" dirty="0">
                <a:ea typeface="新細明體" panose="02020500000000000000" pitchFamily="18" charset="-120"/>
              </a:rPr>
              <a:t>Dimension = </a:t>
            </a:r>
            <a:r>
              <a:rPr lang="en-US" altLang="zh-TW" sz="2400" i="1" dirty="0">
                <a:ea typeface="新細明體" panose="02020500000000000000" pitchFamily="18" charset="-120"/>
              </a:rPr>
              <a:t>t</a:t>
            </a:r>
            <a:r>
              <a:rPr lang="en-US" altLang="zh-TW" sz="2400" dirty="0">
                <a:ea typeface="新細明體" panose="02020500000000000000" pitchFamily="18" charset="-120"/>
              </a:rPr>
              <a:t> = |vocabulary| </a:t>
            </a:r>
          </a:p>
          <a:p>
            <a:r>
              <a:rPr lang="en-US" altLang="zh-TW" sz="2800" dirty="0">
                <a:ea typeface="新細明體" panose="02020500000000000000" pitchFamily="18" charset="-120"/>
              </a:rPr>
              <a:t>Each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in a document or query, </a:t>
            </a:r>
            <a:r>
              <a:rPr lang="en-US" altLang="zh-TW" sz="2800" i="1" dirty="0">
                <a:ea typeface="新細明體" panose="02020500000000000000" pitchFamily="18" charset="-120"/>
              </a:rPr>
              <a:t>j</a:t>
            </a:r>
            <a:r>
              <a:rPr lang="en-US" altLang="zh-TW" sz="2800" dirty="0">
                <a:ea typeface="新細明體" panose="02020500000000000000" pitchFamily="18" charset="-120"/>
              </a:rPr>
              <a:t>, is given a real-valued weight, </a:t>
            </a:r>
            <a:r>
              <a:rPr lang="en-US" altLang="zh-TW" sz="2800" i="1" dirty="0" err="1">
                <a:ea typeface="新細明體" panose="02020500000000000000" pitchFamily="18" charset="-120"/>
              </a:rPr>
              <a:t>w</a:t>
            </a:r>
            <a:r>
              <a:rPr lang="en-US" altLang="zh-TW" sz="2800" i="1" baseline="-25000" dirty="0" err="1">
                <a:ea typeface="新細明體" panose="02020500000000000000" pitchFamily="18" charset="-120"/>
              </a:rPr>
              <a:t>ij</a:t>
            </a:r>
            <a:r>
              <a:rPr lang="en-US" altLang="zh-TW" sz="2800" i="1" baseline="-25000" dirty="0">
                <a:ea typeface="新細明體" panose="02020500000000000000" pitchFamily="18" charset="-120"/>
              </a:rPr>
              <a:t>.</a:t>
            </a:r>
          </a:p>
          <a:p>
            <a:r>
              <a:rPr lang="en-US" altLang="zh-TW" sz="2800" dirty="0">
                <a:ea typeface="新細明體" panose="02020500000000000000" pitchFamily="18" charset="-120"/>
              </a:rPr>
              <a:t>Both documents and queries are expressed as t-dimensional vectors:</a:t>
            </a:r>
          </a:p>
          <a:p>
            <a:pPr marL="0" indent="0" algn="ctr">
              <a:buNone/>
            </a:pPr>
            <a:r>
              <a:rPr lang="en-US" altLang="zh-TW" sz="2400" i="1" dirty="0" err="1">
                <a:ea typeface="新細明體" panose="02020500000000000000" pitchFamily="18" charset="-120"/>
              </a:rPr>
              <a:t>d</a:t>
            </a:r>
            <a:r>
              <a:rPr lang="en-US" altLang="zh-TW" sz="2400" i="1" baseline="-25000" dirty="0" err="1">
                <a:ea typeface="新細明體" panose="02020500000000000000" pitchFamily="18" charset="-120"/>
              </a:rPr>
              <a:t>j</a:t>
            </a:r>
            <a:r>
              <a:rPr lang="en-US" altLang="zh-TW" sz="2400" dirty="0">
                <a:ea typeface="新細明體" panose="02020500000000000000" pitchFamily="18" charset="-120"/>
              </a:rPr>
              <a:t> = (</a:t>
            </a:r>
            <a:r>
              <a:rPr lang="en-US" altLang="zh-TW" sz="2400" i="1" dirty="0">
                <a:ea typeface="新細明體" panose="02020500000000000000" pitchFamily="18" charset="-120"/>
              </a:rPr>
              <a:t>w</a:t>
            </a:r>
            <a:r>
              <a:rPr lang="en-US" altLang="zh-TW" sz="2400" i="1" baseline="-25000" dirty="0">
                <a:ea typeface="新細明體" panose="02020500000000000000" pitchFamily="18" charset="-120"/>
              </a:rPr>
              <a:t>1j </a:t>
            </a:r>
            <a:r>
              <a:rPr lang="en-US" altLang="zh-TW" sz="2400" i="1" dirty="0">
                <a:ea typeface="新細明體" panose="02020500000000000000" pitchFamily="18" charset="-120"/>
              </a:rPr>
              <a:t>, w</a:t>
            </a:r>
            <a:r>
              <a:rPr lang="en-US" altLang="zh-TW" sz="2400" i="1" baseline="-25000" dirty="0">
                <a:ea typeface="新細明體" panose="02020500000000000000" pitchFamily="18" charset="-120"/>
              </a:rPr>
              <a:t>2j </a:t>
            </a:r>
            <a:r>
              <a:rPr lang="en-US" altLang="zh-TW" sz="2400" i="1" dirty="0">
                <a:ea typeface="新細明體" panose="02020500000000000000" pitchFamily="18" charset="-120"/>
              </a:rPr>
              <a:t>, …, </a:t>
            </a:r>
            <a:r>
              <a:rPr lang="en-US" altLang="zh-TW" sz="2400" i="1" dirty="0" err="1">
                <a:ea typeface="新細明體" panose="02020500000000000000" pitchFamily="18" charset="-120"/>
              </a:rPr>
              <a:t>w</a:t>
            </a:r>
            <a:r>
              <a:rPr lang="en-US" altLang="zh-TW" sz="2400" i="1" baseline="-25000" dirty="0" err="1">
                <a:ea typeface="新細明體" panose="02020500000000000000" pitchFamily="18" charset="-120"/>
              </a:rPr>
              <a:t>tj</a:t>
            </a:r>
            <a:r>
              <a:rPr lang="en-US" altLang="zh-TW" sz="2400" dirty="0">
                <a:ea typeface="新細明體" panose="02020500000000000000" pitchFamily="18" charset="-120"/>
              </a:rPr>
              <a:t>)</a:t>
            </a:r>
          </a:p>
          <a:p>
            <a:pPr>
              <a:buFontTx/>
              <a:buNone/>
            </a:pPr>
            <a:endParaRPr lang="zh-TW" altLang="en-US" sz="2800" dirty="0">
              <a:ea typeface="新細明體" panose="02020500000000000000" pitchFamily="18" charset="-120"/>
            </a:endParaRPr>
          </a:p>
        </p:txBody>
      </p:sp>
    </p:spTree>
    <p:extLst>
      <p:ext uri="{BB962C8B-B14F-4D97-AF65-F5344CB8AC3E}">
        <p14:creationId xmlns:p14="http://schemas.microsoft.com/office/powerpoint/2010/main" val="3891372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BE08A8F-57E3-3549-BA78-9295A425E9ED}"/>
              </a:ext>
            </a:extLst>
          </p:cNvPr>
          <p:cNvSpPr>
            <a:spLocks noGrp="1" noChangeArrowheads="1"/>
          </p:cNvSpPr>
          <p:nvPr>
            <p:ph type="title"/>
          </p:nvPr>
        </p:nvSpPr>
        <p:spPr>
          <a:xfrm>
            <a:off x="457200" y="274638"/>
            <a:ext cx="8229600" cy="834231"/>
          </a:xfrm>
        </p:spPr>
        <p:txBody>
          <a:bodyPr/>
          <a:lstStyle/>
          <a:p>
            <a:r>
              <a:rPr lang="en-US" altLang="zh-TW" sz="4000" dirty="0">
                <a:ea typeface="新細明體" panose="02020500000000000000" pitchFamily="18" charset="-120"/>
              </a:rPr>
              <a:t>Graphic Representation</a:t>
            </a:r>
          </a:p>
        </p:txBody>
      </p:sp>
      <p:sp>
        <p:nvSpPr>
          <p:cNvPr id="101379" name="Rectangle 3">
            <a:extLst>
              <a:ext uri="{FF2B5EF4-FFF2-40B4-BE49-F238E27FC236}">
                <a16:creationId xmlns:a16="http://schemas.microsoft.com/office/drawing/2014/main" id="{802D53D6-6A69-D748-8C05-46A05FCE6A35}"/>
              </a:ext>
            </a:extLst>
          </p:cNvPr>
          <p:cNvSpPr>
            <a:spLocks noGrp="1" noChangeArrowheads="1"/>
          </p:cNvSpPr>
          <p:nvPr>
            <p:ph type="body" idx="1"/>
          </p:nvPr>
        </p:nvSpPr>
        <p:spPr>
          <a:xfrm>
            <a:off x="583406" y="1232694"/>
            <a:ext cx="2519363" cy="1528763"/>
          </a:xfrm>
          <a:noFill/>
          <a:ln w="31750">
            <a:solidFill>
              <a:srgbClr val="FF0000"/>
            </a:solidFill>
          </a:ln>
        </p:spPr>
        <p:txBody>
          <a:bodyPr>
            <a:normAutofit fontScale="92500" lnSpcReduction="10000"/>
          </a:bodyPr>
          <a:lstStyle/>
          <a:p>
            <a:pPr>
              <a:buFontTx/>
              <a:buNone/>
            </a:pPr>
            <a:r>
              <a:rPr lang="en-US" altLang="zh-TW" sz="2400" dirty="0">
                <a:ea typeface="新細明體" panose="02020500000000000000" pitchFamily="18" charset="-120"/>
              </a:rPr>
              <a:t>Example</a:t>
            </a:r>
            <a:r>
              <a:rPr lang="en-US" altLang="zh-TW" sz="2400" i="1" dirty="0">
                <a:ea typeface="新細明體" panose="02020500000000000000" pitchFamily="18" charset="-120"/>
              </a:rPr>
              <a:t>:</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+ 5T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+ 7T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Q = 0T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+ 0T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3</a:t>
            </a:r>
          </a:p>
        </p:txBody>
      </p:sp>
      <p:sp>
        <p:nvSpPr>
          <p:cNvPr id="101380" name="Line 4">
            <a:extLst>
              <a:ext uri="{FF2B5EF4-FFF2-40B4-BE49-F238E27FC236}">
                <a16:creationId xmlns:a16="http://schemas.microsoft.com/office/drawing/2014/main" id="{759FFA36-420C-4347-9CCC-96C5AC3F9CEE}"/>
              </a:ext>
            </a:extLst>
          </p:cNvPr>
          <p:cNvSpPr>
            <a:spLocks noChangeShapeType="1"/>
          </p:cNvSpPr>
          <p:nvPr/>
        </p:nvSpPr>
        <p:spPr bwMode="auto">
          <a:xfrm>
            <a:off x="4479925" y="4419600"/>
            <a:ext cx="3597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101381" name="Group 5">
            <a:extLst>
              <a:ext uri="{FF2B5EF4-FFF2-40B4-BE49-F238E27FC236}">
                <a16:creationId xmlns:a16="http://schemas.microsoft.com/office/drawing/2014/main" id="{039742BA-CF01-4844-A6BB-B18E9950A7A0}"/>
              </a:ext>
            </a:extLst>
          </p:cNvPr>
          <p:cNvGrpSpPr>
            <a:grpSpLocks/>
          </p:cNvGrpSpPr>
          <p:nvPr/>
        </p:nvGrpSpPr>
        <p:grpSpPr bwMode="auto">
          <a:xfrm>
            <a:off x="1066800" y="1828800"/>
            <a:ext cx="7037388" cy="4176713"/>
            <a:chOff x="816" y="1248"/>
            <a:chExt cx="4433" cy="2631"/>
          </a:xfrm>
        </p:grpSpPr>
        <p:sp>
          <p:nvSpPr>
            <p:cNvPr id="101382" name="Text Box 6">
              <a:extLst>
                <a:ext uri="{FF2B5EF4-FFF2-40B4-BE49-F238E27FC236}">
                  <a16:creationId xmlns:a16="http://schemas.microsoft.com/office/drawing/2014/main" id="{B9E37BC9-D5D8-5943-811D-5FB1EB0FE1B5}"/>
                </a:ext>
              </a:extLst>
            </p:cNvPr>
            <p:cNvSpPr txBox="1">
              <a:spLocks noChangeArrowheads="1"/>
            </p:cNvSpPr>
            <p:nvPr/>
          </p:nvSpPr>
          <p:spPr bwMode="auto">
            <a:xfrm>
              <a:off x="3216" y="125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01383" name="Line 7">
              <a:extLst>
                <a:ext uri="{FF2B5EF4-FFF2-40B4-BE49-F238E27FC236}">
                  <a16:creationId xmlns:a16="http://schemas.microsoft.com/office/drawing/2014/main" id="{AD3BBCE1-A398-6944-9C4C-59756CA14436}"/>
                </a:ext>
              </a:extLst>
            </p:cNvPr>
            <p:cNvSpPr>
              <a:spLocks noChangeShapeType="1"/>
            </p:cNvSpPr>
            <p:nvPr/>
          </p:nvSpPr>
          <p:spPr bwMode="auto">
            <a:xfrm>
              <a:off x="3143" y="2871"/>
              <a:ext cx="189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4" name="Line 8">
              <a:extLst>
                <a:ext uri="{FF2B5EF4-FFF2-40B4-BE49-F238E27FC236}">
                  <a16:creationId xmlns:a16="http://schemas.microsoft.com/office/drawing/2014/main" id="{9892083B-681B-3D45-A508-23BA42ACEFFF}"/>
                </a:ext>
              </a:extLst>
            </p:cNvPr>
            <p:cNvSpPr>
              <a:spLocks noChangeShapeType="1"/>
            </p:cNvSpPr>
            <p:nvPr/>
          </p:nvSpPr>
          <p:spPr bwMode="auto">
            <a:xfrm flipH="1">
              <a:off x="1543" y="2869"/>
              <a:ext cx="1587" cy="10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5" name="Line 9">
              <a:extLst>
                <a:ext uri="{FF2B5EF4-FFF2-40B4-BE49-F238E27FC236}">
                  <a16:creationId xmlns:a16="http://schemas.microsoft.com/office/drawing/2014/main" id="{81FFF308-3351-1F47-8E27-97315D995D64}"/>
                </a:ext>
              </a:extLst>
            </p:cNvPr>
            <p:cNvSpPr>
              <a:spLocks noChangeShapeType="1"/>
            </p:cNvSpPr>
            <p:nvPr/>
          </p:nvSpPr>
          <p:spPr bwMode="auto">
            <a:xfrm flipV="1">
              <a:off x="3130" y="1248"/>
              <a:ext cx="0" cy="16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6" name="Line 10">
              <a:extLst>
                <a:ext uri="{FF2B5EF4-FFF2-40B4-BE49-F238E27FC236}">
                  <a16:creationId xmlns:a16="http://schemas.microsoft.com/office/drawing/2014/main" id="{095B2028-D933-4648-B7C6-BE411FE0FA4F}"/>
                </a:ext>
              </a:extLst>
            </p:cNvPr>
            <p:cNvSpPr>
              <a:spLocks noChangeShapeType="1"/>
            </p:cNvSpPr>
            <p:nvPr/>
          </p:nvSpPr>
          <p:spPr bwMode="auto">
            <a:xfrm flipH="1">
              <a:off x="2784" y="2878"/>
              <a:ext cx="722" cy="4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7" name="Line 11">
              <a:extLst>
                <a:ext uri="{FF2B5EF4-FFF2-40B4-BE49-F238E27FC236}">
                  <a16:creationId xmlns:a16="http://schemas.microsoft.com/office/drawing/2014/main" id="{A092B6CD-B9AC-6540-9359-3013CFFEA58D}"/>
                </a:ext>
              </a:extLst>
            </p:cNvPr>
            <p:cNvSpPr>
              <a:spLocks noChangeShapeType="1"/>
            </p:cNvSpPr>
            <p:nvPr/>
          </p:nvSpPr>
          <p:spPr bwMode="auto">
            <a:xfrm>
              <a:off x="2352" y="3360"/>
              <a:ext cx="432" cy="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8" name="Line 12">
              <a:extLst>
                <a:ext uri="{FF2B5EF4-FFF2-40B4-BE49-F238E27FC236}">
                  <a16:creationId xmlns:a16="http://schemas.microsoft.com/office/drawing/2014/main" id="{ADC2FFD9-1650-FD46-96DE-FF2A3C546ACF}"/>
                </a:ext>
              </a:extLst>
            </p:cNvPr>
            <p:cNvSpPr>
              <a:spLocks noChangeShapeType="1"/>
            </p:cNvSpPr>
            <p:nvPr/>
          </p:nvSpPr>
          <p:spPr bwMode="auto">
            <a:xfrm flipV="1">
              <a:off x="2784" y="2112"/>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9" name="Line 13">
              <a:extLst>
                <a:ext uri="{FF2B5EF4-FFF2-40B4-BE49-F238E27FC236}">
                  <a16:creationId xmlns:a16="http://schemas.microsoft.com/office/drawing/2014/main" id="{B1D6115F-314F-274E-BC96-846EDA65279A}"/>
                </a:ext>
              </a:extLst>
            </p:cNvPr>
            <p:cNvSpPr>
              <a:spLocks noChangeShapeType="1"/>
            </p:cNvSpPr>
            <p:nvPr/>
          </p:nvSpPr>
          <p:spPr bwMode="auto">
            <a:xfrm flipH="1" flipV="1">
              <a:off x="2784" y="2016"/>
              <a:ext cx="346" cy="823"/>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0" name="Line 14">
              <a:extLst>
                <a:ext uri="{FF2B5EF4-FFF2-40B4-BE49-F238E27FC236}">
                  <a16:creationId xmlns:a16="http://schemas.microsoft.com/office/drawing/2014/main" id="{A58D05C8-B3F9-FA4C-A0FA-5427E1B2057F}"/>
                </a:ext>
              </a:extLst>
            </p:cNvPr>
            <p:cNvSpPr>
              <a:spLocks noChangeShapeType="1"/>
            </p:cNvSpPr>
            <p:nvPr/>
          </p:nvSpPr>
          <p:spPr bwMode="auto">
            <a:xfrm flipH="1">
              <a:off x="2441" y="2880"/>
              <a:ext cx="1269" cy="8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91" name="Line 15">
              <a:extLst>
                <a:ext uri="{FF2B5EF4-FFF2-40B4-BE49-F238E27FC236}">
                  <a16:creationId xmlns:a16="http://schemas.microsoft.com/office/drawing/2014/main" id="{FB8C8A53-645C-674A-8F75-87F1EFE0196F}"/>
                </a:ext>
              </a:extLst>
            </p:cNvPr>
            <p:cNvSpPr>
              <a:spLocks noChangeShapeType="1"/>
            </p:cNvSpPr>
            <p:nvPr/>
          </p:nvSpPr>
          <p:spPr bwMode="auto">
            <a:xfrm flipH="1" flipV="1">
              <a:off x="1839" y="3701"/>
              <a:ext cx="558" cy="2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2" name="Line 16">
              <a:extLst>
                <a:ext uri="{FF2B5EF4-FFF2-40B4-BE49-F238E27FC236}">
                  <a16:creationId xmlns:a16="http://schemas.microsoft.com/office/drawing/2014/main" id="{2A7FD735-06F9-EA4A-BA45-7A7A86CD433D}"/>
                </a:ext>
              </a:extLst>
            </p:cNvPr>
            <p:cNvSpPr>
              <a:spLocks noChangeShapeType="1"/>
            </p:cNvSpPr>
            <p:nvPr/>
          </p:nvSpPr>
          <p:spPr bwMode="auto">
            <a:xfrm flipV="1">
              <a:off x="2419" y="3504"/>
              <a:ext cx="0" cy="229"/>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93" name="Line 17">
              <a:extLst>
                <a:ext uri="{FF2B5EF4-FFF2-40B4-BE49-F238E27FC236}">
                  <a16:creationId xmlns:a16="http://schemas.microsoft.com/office/drawing/2014/main" id="{9A923E0F-6F62-5349-A3BF-C01392D2DE58}"/>
                </a:ext>
              </a:extLst>
            </p:cNvPr>
            <p:cNvSpPr>
              <a:spLocks noChangeShapeType="1"/>
            </p:cNvSpPr>
            <p:nvPr/>
          </p:nvSpPr>
          <p:spPr bwMode="auto">
            <a:xfrm flipH="1">
              <a:off x="2408" y="2858"/>
              <a:ext cx="710" cy="666"/>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4" name="Line 18">
              <a:extLst>
                <a:ext uri="{FF2B5EF4-FFF2-40B4-BE49-F238E27FC236}">
                  <a16:creationId xmlns:a16="http://schemas.microsoft.com/office/drawing/2014/main" id="{F9FD53E6-F030-934A-A3B0-1DCDE8520761}"/>
                </a:ext>
              </a:extLst>
            </p:cNvPr>
            <p:cNvSpPr>
              <a:spLocks noChangeShapeType="1"/>
            </p:cNvSpPr>
            <p:nvPr/>
          </p:nvSpPr>
          <p:spPr bwMode="auto">
            <a:xfrm flipV="1">
              <a:off x="3130" y="2496"/>
              <a:ext cx="0" cy="373"/>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5" name="Text Box 19">
              <a:extLst>
                <a:ext uri="{FF2B5EF4-FFF2-40B4-BE49-F238E27FC236}">
                  <a16:creationId xmlns:a16="http://schemas.microsoft.com/office/drawing/2014/main" id="{A3EC82E8-7D71-614E-8E73-A86E2AA9BC16}"/>
                </a:ext>
              </a:extLst>
            </p:cNvPr>
            <p:cNvSpPr txBox="1">
              <a:spLocks noChangeArrowheads="1"/>
            </p:cNvSpPr>
            <p:nvPr/>
          </p:nvSpPr>
          <p:spPr bwMode="auto">
            <a:xfrm>
              <a:off x="4992" y="2832"/>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01396" name="Text Box 20">
              <a:extLst>
                <a:ext uri="{FF2B5EF4-FFF2-40B4-BE49-F238E27FC236}">
                  <a16:creationId xmlns:a16="http://schemas.microsoft.com/office/drawing/2014/main" id="{8B6C4F6F-F02E-6A40-A44E-DF4345873F2D}"/>
                </a:ext>
              </a:extLst>
            </p:cNvPr>
            <p:cNvSpPr txBox="1">
              <a:spLocks noChangeArrowheads="1"/>
            </p:cNvSpPr>
            <p:nvPr/>
          </p:nvSpPr>
          <p:spPr bwMode="auto">
            <a:xfrm>
              <a:off x="1305" y="359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01397" name="Text Box 21">
              <a:extLst>
                <a:ext uri="{FF2B5EF4-FFF2-40B4-BE49-F238E27FC236}">
                  <a16:creationId xmlns:a16="http://schemas.microsoft.com/office/drawing/2014/main" id="{B18B3F83-4017-634D-A4D6-EB2AFE59DF4A}"/>
                </a:ext>
              </a:extLst>
            </p:cNvPr>
            <p:cNvSpPr txBox="1">
              <a:spLocks noChangeArrowheads="1"/>
            </p:cNvSpPr>
            <p:nvPr/>
          </p:nvSpPr>
          <p:spPr bwMode="auto">
            <a:xfrm>
              <a:off x="1248" y="2112"/>
              <a:ext cx="133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+ 5T</a:t>
              </a:r>
              <a:r>
                <a:rPr kumimoji="1" lang="en-US" altLang="zh-TW" sz="1800" i="1" baseline="-25000">
                  <a:ea typeface="新細明體" panose="02020500000000000000" pitchFamily="18" charset="-120"/>
                </a:rPr>
                <a:t>3</a:t>
              </a:r>
            </a:p>
          </p:txBody>
        </p:sp>
        <p:sp>
          <p:nvSpPr>
            <p:cNvPr id="101398" name="Text Box 22">
              <a:extLst>
                <a:ext uri="{FF2B5EF4-FFF2-40B4-BE49-F238E27FC236}">
                  <a16:creationId xmlns:a16="http://schemas.microsoft.com/office/drawing/2014/main" id="{4F73BEE5-5281-1940-A25C-AE32B259DE3E}"/>
                </a:ext>
              </a:extLst>
            </p:cNvPr>
            <p:cNvSpPr txBox="1">
              <a:spLocks noChangeArrowheads="1"/>
            </p:cNvSpPr>
            <p:nvPr/>
          </p:nvSpPr>
          <p:spPr bwMode="auto">
            <a:xfrm>
              <a:off x="816" y="312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2 </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+ 7T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T</a:t>
              </a:r>
              <a:r>
                <a:rPr kumimoji="1" lang="en-US" altLang="zh-TW" sz="1800" i="1" baseline="-25000">
                  <a:ea typeface="新細明體" panose="02020500000000000000" pitchFamily="18" charset="-120"/>
                </a:rPr>
                <a:t>3</a:t>
              </a:r>
            </a:p>
          </p:txBody>
        </p:sp>
        <p:sp>
          <p:nvSpPr>
            <p:cNvPr id="101399" name="Text Box 23">
              <a:extLst>
                <a:ext uri="{FF2B5EF4-FFF2-40B4-BE49-F238E27FC236}">
                  <a16:creationId xmlns:a16="http://schemas.microsoft.com/office/drawing/2014/main" id="{AA1AFB23-C8FF-6F4F-9C7B-060164E66F3D}"/>
                </a:ext>
              </a:extLst>
            </p:cNvPr>
            <p:cNvSpPr txBox="1">
              <a:spLocks noChangeArrowheads="1"/>
            </p:cNvSpPr>
            <p:nvPr/>
          </p:nvSpPr>
          <p:spPr bwMode="auto">
            <a:xfrm>
              <a:off x="3168" y="240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Q = 0T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+ 0T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3</a:t>
              </a:r>
            </a:p>
          </p:txBody>
        </p:sp>
        <p:sp>
          <p:nvSpPr>
            <p:cNvPr id="101400" name="Line 24">
              <a:extLst>
                <a:ext uri="{FF2B5EF4-FFF2-40B4-BE49-F238E27FC236}">
                  <a16:creationId xmlns:a16="http://schemas.microsoft.com/office/drawing/2014/main" id="{E0D537A6-0454-DA4F-922B-A359795B088B}"/>
                </a:ext>
              </a:extLst>
            </p:cNvPr>
            <p:cNvSpPr>
              <a:spLocks noChangeShapeType="1"/>
            </p:cNvSpPr>
            <p:nvPr/>
          </p:nvSpPr>
          <p:spPr bwMode="auto">
            <a:xfrm flipH="1">
              <a:off x="2784" y="1824"/>
              <a:ext cx="336" cy="21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401" name="Freeform 25">
              <a:extLst>
                <a:ext uri="{FF2B5EF4-FFF2-40B4-BE49-F238E27FC236}">
                  <a16:creationId xmlns:a16="http://schemas.microsoft.com/office/drawing/2014/main" id="{9ECE5AE4-638F-8745-B12B-AF559F55B618}"/>
                </a:ext>
              </a:extLst>
            </p:cNvPr>
            <p:cNvSpPr>
              <a:spLocks/>
            </p:cNvSpPr>
            <p:nvPr/>
          </p:nvSpPr>
          <p:spPr bwMode="auto">
            <a:xfrm>
              <a:off x="2448" y="2016"/>
              <a:ext cx="288" cy="104"/>
            </a:xfrm>
            <a:custGeom>
              <a:avLst/>
              <a:gdLst>
                <a:gd name="T0" fmla="*/ 0 w 288"/>
                <a:gd name="T1" fmla="*/ 104 h 104"/>
                <a:gd name="T2" fmla="*/ 48 w 288"/>
                <a:gd name="T3" fmla="*/ 8 h 104"/>
                <a:gd name="T4" fmla="*/ 192 w 288"/>
                <a:gd name="T5" fmla="*/ 56 h 104"/>
                <a:gd name="T6" fmla="*/ 288 w 288"/>
                <a:gd name="T7" fmla="*/ 56 h 104"/>
              </a:gdLst>
              <a:ahLst/>
              <a:cxnLst>
                <a:cxn ang="0">
                  <a:pos x="T0" y="T1"/>
                </a:cxn>
                <a:cxn ang="0">
                  <a:pos x="T2" y="T3"/>
                </a:cxn>
                <a:cxn ang="0">
                  <a:pos x="T4" y="T5"/>
                </a:cxn>
                <a:cxn ang="0">
                  <a:pos x="T6" y="T7"/>
                </a:cxn>
              </a:cxnLst>
              <a:rect l="0" t="0" r="r" b="b"/>
              <a:pathLst>
                <a:path w="288" h="104">
                  <a:moveTo>
                    <a:pt x="0" y="104"/>
                  </a:moveTo>
                  <a:cubicBezTo>
                    <a:pt x="8" y="60"/>
                    <a:pt x="16" y="16"/>
                    <a:pt x="48" y="8"/>
                  </a:cubicBezTo>
                  <a:cubicBezTo>
                    <a:pt x="80" y="0"/>
                    <a:pt x="152" y="48"/>
                    <a:pt x="192" y="56"/>
                  </a:cubicBezTo>
                  <a:cubicBezTo>
                    <a:pt x="232" y="64"/>
                    <a:pt x="260" y="60"/>
                    <a:pt x="288" y="5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2" name="Freeform 26">
              <a:extLst>
                <a:ext uri="{FF2B5EF4-FFF2-40B4-BE49-F238E27FC236}">
                  <a16:creationId xmlns:a16="http://schemas.microsoft.com/office/drawing/2014/main" id="{C769042B-DD1A-0144-B62A-189AC52E1F05}"/>
                </a:ext>
              </a:extLst>
            </p:cNvPr>
            <p:cNvSpPr>
              <a:spLocks/>
            </p:cNvSpPr>
            <p:nvPr/>
          </p:nvSpPr>
          <p:spPr bwMode="auto">
            <a:xfrm>
              <a:off x="2116" y="3244"/>
              <a:ext cx="284" cy="212"/>
            </a:xfrm>
            <a:custGeom>
              <a:avLst/>
              <a:gdLst>
                <a:gd name="T0" fmla="*/ 0 w 284"/>
                <a:gd name="T1" fmla="*/ 13 h 212"/>
                <a:gd name="T2" fmla="*/ 139 w 284"/>
                <a:gd name="T3" fmla="*/ 33 h 212"/>
                <a:gd name="T4" fmla="*/ 284 w 284"/>
                <a:gd name="T5" fmla="*/ 212 h 212"/>
              </a:gdLst>
              <a:ahLst/>
              <a:cxnLst>
                <a:cxn ang="0">
                  <a:pos x="T0" y="T1"/>
                </a:cxn>
                <a:cxn ang="0">
                  <a:pos x="T2" y="T3"/>
                </a:cxn>
                <a:cxn ang="0">
                  <a:pos x="T4" y="T5"/>
                </a:cxn>
              </a:cxnLst>
              <a:rect l="0" t="0" r="r" b="b"/>
              <a:pathLst>
                <a:path w="284" h="212">
                  <a:moveTo>
                    <a:pt x="0" y="13"/>
                  </a:moveTo>
                  <a:cubicBezTo>
                    <a:pt x="23" y="16"/>
                    <a:pt x="92" y="0"/>
                    <a:pt x="139" y="33"/>
                  </a:cubicBezTo>
                  <a:cubicBezTo>
                    <a:pt x="186" y="66"/>
                    <a:pt x="254" y="175"/>
                    <a:pt x="284" y="21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3" name="Text Box 27">
              <a:extLst>
                <a:ext uri="{FF2B5EF4-FFF2-40B4-BE49-F238E27FC236}">
                  <a16:creationId xmlns:a16="http://schemas.microsoft.com/office/drawing/2014/main" id="{AB47566B-3EC5-5F48-B213-ADC768A68AE1}"/>
                </a:ext>
              </a:extLst>
            </p:cNvPr>
            <p:cNvSpPr txBox="1">
              <a:spLocks noChangeArrowheads="1"/>
            </p:cNvSpPr>
            <p:nvPr/>
          </p:nvSpPr>
          <p:spPr bwMode="auto">
            <a:xfrm>
              <a:off x="1680" y="35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7</a:t>
              </a:r>
              <a:endParaRPr kumimoji="1" lang="zh-TW" altLang="en-US" sz="2400">
                <a:ea typeface="新細明體" panose="02020500000000000000" pitchFamily="18" charset="-120"/>
              </a:endParaRPr>
            </a:p>
          </p:txBody>
        </p:sp>
        <p:sp>
          <p:nvSpPr>
            <p:cNvPr id="101404" name="Text Box 28">
              <a:extLst>
                <a:ext uri="{FF2B5EF4-FFF2-40B4-BE49-F238E27FC236}">
                  <a16:creationId xmlns:a16="http://schemas.microsoft.com/office/drawing/2014/main" id="{5FD6C06D-3DFD-9544-A6B4-E3A4AD2ABF74}"/>
                </a:ext>
              </a:extLst>
            </p:cNvPr>
            <p:cNvSpPr txBox="1">
              <a:spLocks noChangeArrowheads="1"/>
            </p:cNvSpPr>
            <p:nvPr/>
          </p:nvSpPr>
          <p:spPr bwMode="auto">
            <a:xfrm>
              <a:off x="3612"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3</a:t>
              </a:r>
              <a:endParaRPr kumimoji="1" lang="zh-TW" altLang="en-US" sz="2400" dirty="0">
                <a:ea typeface="新細明體" panose="02020500000000000000" pitchFamily="18" charset="-120"/>
              </a:endParaRPr>
            </a:p>
          </p:txBody>
        </p:sp>
        <p:sp>
          <p:nvSpPr>
            <p:cNvPr id="101405" name="Text Box 29">
              <a:extLst>
                <a:ext uri="{FF2B5EF4-FFF2-40B4-BE49-F238E27FC236}">
                  <a16:creationId xmlns:a16="http://schemas.microsoft.com/office/drawing/2014/main" id="{C0A9F2EF-E353-DA4E-871C-45D8497C0F47}"/>
                </a:ext>
              </a:extLst>
            </p:cNvPr>
            <p:cNvSpPr txBox="1">
              <a:spLocks noChangeArrowheads="1"/>
            </p:cNvSpPr>
            <p:nvPr/>
          </p:nvSpPr>
          <p:spPr bwMode="auto">
            <a:xfrm>
              <a:off x="3420"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2</a:t>
              </a:r>
              <a:endParaRPr kumimoji="1" lang="zh-TW" altLang="en-US" sz="2400" dirty="0">
                <a:ea typeface="新細明體" panose="02020500000000000000" pitchFamily="18" charset="-120"/>
              </a:endParaRPr>
            </a:p>
          </p:txBody>
        </p:sp>
        <p:sp>
          <p:nvSpPr>
            <p:cNvPr id="101406" name="Text Box 30">
              <a:extLst>
                <a:ext uri="{FF2B5EF4-FFF2-40B4-BE49-F238E27FC236}">
                  <a16:creationId xmlns:a16="http://schemas.microsoft.com/office/drawing/2014/main" id="{650FC49E-0354-7D47-9938-CDA966289B9F}"/>
                </a:ext>
              </a:extLst>
            </p:cNvPr>
            <p:cNvSpPr txBox="1">
              <a:spLocks noChangeArrowheads="1"/>
            </p:cNvSpPr>
            <p:nvPr/>
          </p:nvSpPr>
          <p:spPr bwMode="auto">
            <a:xfrm>
              <a:off x="3120" y="16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5</a:t>
              </a:r>
              <a:endParaRPr kumimoji="1" lang="zh-TW" altLang="en-US" sz="2400">
                <a:ea typeface="新細明體" panose="02020500000000000000" pitchFamily="18" charset="-120"/>
              </a:endParaRPr>
            </a:p>
          </p:txBody>
        </p:sp>
      </p:grpSp>
      <p:sp>
        <p:nvSpPr>
          <p:cNvPr id="101407" name="Text Box 31">
            <a:extLst>
              <a:ext uri="{FF2B5EF4-FFF2-40B4-BE49-F238E27FC236}">
                <a16:creationId xmlns:a16="http://schemas.microsoft.com/office/drawing/2014/main" id="{02298366-6735-5842-8A52-FDCFC36D62AF}"/>
              </a:ext>
            </a:extLst>
          </p:cNvPr>
          <p:cNvSpPr txBox="1">
            <a:spLocks noChangeArrowheads="1"/>
          </p:cNvSpPr>
          <p:nvPr/>
        </p:nvSpPr>
        <p:spPr bwMode="auto">
          <a:xfrm>
            <a:off x="5010150" y="5106898"/>
            <a:ext cx="3934067" cy="1569660"/>
          </a:xfrm>
          <a:prstGeom prst="rect">
            <a:avLst/>
          </a:prstGeom>
          <a:noFill/>
          <a:ln w="31750">
            <a:solidFill>
              <a:srgbClr val="FF0000"/>
            </a:solidFill>
          </a:ln>
          <a:effectLst/>
        </p:spPr>
        <p:txBody>
          <a:bodyPr wrap="square">
            <a:spAutoFit/>
          </a:bodyPr>
          <a:lstStyle>
            <a:lvl1pPr marL="188913" indent="-188913" algn="l">
              <a:defRPr sz="2400">
                <a:solidFill>
                  <a:schemeClr val="tx1"/>
                </a:solidFill>
                <a:latin typeface="Times New Roman" panose="02020603050405020304" pitchFamily="18" charset="0"/>
              </a:defRPr>
            </a:lvl1pPr>
            <a:lvl2pPr marL="669925" indent="-290513"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buFontTx/>
              <a:buChar char="•"/>
            </a:pPr>
            <a:r>
              <a:rPr kumimoji="1" lang="en-US" altLang="zh-TW" dirty="0">
                <a:latin typeface="+mn-lt"/>
                <a:ea typeface="新細明體" panose="02020500000000000000" pitchFamily="18" charset="-120"/>
              </a:rPr>
              <a:t>Is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1</a:t>
            </a:r>
            <a:r>
              <a:rPr kumimoji="1" lang="en-US" altLang="zh-TW" dirty="0">
                <a:latin typeface="+mn-lt"/>
                <a:ea typeface="新細明體" panose="02020500000000000000" pitchFamily="18" charset="-120"/>
              </a:rPr>
              <a:t> or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2</a:t>
            </a:r>
            <a:r>
              <a:rPr kumimoji="1" lang="en-US" altLang="zh-TW" dirty="0">
                <a:latin typeface="+mn-lt"/>
                <a:ea typeface="新細明體" panose="02020500000000000000" pitchFamily="18" charset="-120"/>
              </a:rPr>
              <a:t> more similar to Q?</a:t>
            </a:r>
          </a:p>
          <a:p>
            <a:pPr>
              <a:buFontTx/>
              <a:buChar char="•"/>
            </a:pPr>
            <a:r>
              <a:rPr kumimoji="1" lang="en-US" altLang="zh-TW" dirty="0">
                <a:latin typeface="+mn-lt"/>
                <a:ea typeface="新細明體" panose="02020500000000000000" pitchFamily="18" charset="-120"/>
              </a:rPr>
              <a:t>How to measure the degree of similarity? Distance? Angle? Projection?</a:t>
            </a:r>
          </a:p>
        </p:txBody>
      </p:sp>
    </p:spTree>
    <p:extLst>
      <p:ext uri="{BB962C8B-B14F-4D97-AF65-F5344CB8AC3E}">
        <p14:creationId xmlns:p14="http://schemas.microsoft.com/office/powerpoint/2010/main" val="548782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1379">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01381"/>
                                        </p:tgtEl>
                                        <p:attrNameLst>
                                          <p:attrName>style.visibility</p:attrName>
                                        </p:attrNameLst>
                                      </p:cBhvr>
                                      <p:to>
                                        <p:strVal val="visible"/>
                                      </p:to>
                                    </p:set>
                                    <p:animEffect transition="in" filter="box(in)">
                                      <p:cBhvr>
                                        <p:cTn id="25" dur="500"/>
                                        <p:tgtEl>
                                          <p:spTgt spid="10138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1407"/>
                                        </p:tgtEl>
                                        <p:attrNameLst>
                                          <p:attrName>style.visibility</p:attrName>
                                        </p:attrNameLst>
                                      </p:cBhvr>
                                      <p:to>
                                        <p:strVal val="visible"/>
                                      </p:to>
                                    </p:set>
                                    <p:anim calcmode="lin" valueType="num">
                                      <p:cBhvr additive="base">
                                        <p:cTn id="30" dur="500" fill="hold"/>
                                        <p:tgtEl>
                                          <p:spTgt spid="101407"/>
                                        </p:tgtEl>
                                        <p:attrNameLst>
                                          <p:attrName>ppt_x</p:attrName>
                                        </p:attrNameLst>
                                      </p:cBhvr>
                                      <p:tavLst>
                                        <p:tav tm="0">
                                          <p:val>
                                            <p:strVal val="1+#ppt_w/2"/>
                                          </p:val>
                                        </p:tav>
                                        <p:tav tm="100000">
                                          <p:val>
                                            <p:strVal val="#ppt_x"/>
                                          </p:val>
                                        </p:tav>
                                      </p:tavLst>
                                    </p:anim>
                                    <p:anim calcmode="lin" valueType="num">
                                      <p:cBhvr additive="base">
                                        <p:cTn id="31" dur="500" fill="hold"/>
                                        <p:tgtEl>
                                          <p:spTgt spid="101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1" uiExpand="1" build="p" animBg="1"/>
      <p:bldP spid="10140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99170DA-CFC0-0049-8DFC-8D49FE3E8C04}"/>
              </a:ext>
            </a:extLst>
          </p:cNvPr>
          <p:cNvSpPr>
            <a:spLocks noGrp="1" noChangeArrowheads="1"/>
          </p:cNvSpPr>
          <p:nvPr>
            <p:ph type="title"/>
          </p:nvPr>
        </p:nvSpPr>
        <p:spPr>
          <a:xfrm>
            <a:off x="457200" y="274638"/>
            <a:ext cx="8229600" cy="1010152"/>
          </a:xfrm>
        </p:spPr>
        <p:txBody>
          <a:bodyPr/>
          <a:lstStyle/>
          <a:p>
            <a:r>
              <a:rPr lang="en-US" altLang="zh-TW" sz="4000" dirty="0">
                <a:ea typeface="新細明體" panose="02020500000000000000" pitchFamily="18" charset="-120"/>
              </a:rPr>
              <a:t>Document Collection</a:t>
            </a:r>
          </a:p>
        </p:txBody>
      </p:sp>
      <p:sp>
        <p:nvSpPr>
          <p:cNvPr id="102403" name="Rectangle 3">
            <a:extLst>
              <a:ext uri="{FF2B5EF4-FFF2-40B4-BE49-F238E27FC236}">
                <a16:creationId xmlns:a16="http://schemas.microsoft.com/office/drawing/2014/main" id="{F6963588-9C59-9E40-BC3D-79CDDCF3729B}"/>
              </a:ext>
            </a:extLst>
          </p:cNvPr>
          <p:cNvSpPr>
            <a:spLocks noGrp="1" noChangeArrowheads="1"/>
          </p:cNvSpPr>
          <p:nvPr>
            <p:ph type="body" idx="1"/>
          </p:nvPr>
        </p:nvSpPr>
        <p:spPr>
          <a:xfrm>
            <a:off x="457200" y="1371600"/>
            <a:ext cx="8229600" cy="1981200"/>
          </a:xfrm>
        </p:spPr>
        <p:txBody>
          <a:bodyPr>
            <a:normAutofit fontScale="92500" lnSpcReduction="10000"/>
          </a:bodyPr>
          <a:lstStyle/>
          <a:p>
            <a:pPr marL="188913" indent="-188913">
              <a:lnSpc>
                <a:spcPct val="90000"/>
              </a:lnSpc>
              <a:buClr>
                <a:schemeClr val="tx1"/>
              </a:buClr>
            </a:pPr>
            <a:r>
              <a:rPr lang="en-US" altLang="zh-TW" sz="2400" dirty="0">
                <a:ea typeface="新細明體" panose="02020500000000000000" pitchFamily="18" charset="-120"/>
              </a:rPr>
              <a:t>A collection of </a:t>
            </a:r>
            <a:r>
              <a:rPr lang="en-US" altLang="zh-TW" sz="2400" i="1" dirty="0">
                <a:ea typeface="新細明體" panose="02020500000000000000" pitchFamily="18" charset="-120"/>
              </a:rPr>
              <a:t>n</a:t>
            </a:r>
            <a:r>
              <a:rPr lang="en-US" altLang="zh-TW" sz="2400" dirty="0">
                <a:ea typeface="新細明體" panose="02020500000000000000" pitchFamily="18" charset="-120"/>
              </a:rPr>
              <a:t> documents can be represented in the vector space model by a term-document matrix</a:t>
            </a:r>
          </a:p>
          <a:p>
            <a:pPr marL="188913" indent="-188913">
              <a:lnSpc>
                <a:spcPct val="90000"/>
              </a:lnSpc>
              <a:buClr>
                <a:schemeClr val="tx1"/>
              </a:buClr>
            </a:pPr>
            <a:r>
              <a:rPr lang="en-US" altLang="zh-TW" sz="2400" dirty="0">
                <a:ea typeface="新細明體" panose="02020500000000000000" pitchFamily="18" charset="-120"/>
              </a:rPr>
              <a:t>An entry in the matrix corresponds to the </a:t>
            </a:r>
            <a:r>
              <a:rPr lang="en-US" altLang="zh-TW" sz="2400" dirty="0">
                <a:solidFill>
                  <a:srgbClr val="FF0000"/>
                </a:solidFill>
                <a:ea typeface="新細明體" panose="02020500000000000000" pitchFamily="18" charset="-120"/>
              </a:rPr>
              <a:t>“weight” of a term in the document</a:t>
            </a:r>
          </a:p>
          <a:p>
            <a:pPr marL="188913" indent="-188913">
              <a:lnSpc>
                <a:spcPct val="90000"/>
              </a:lnSpc>
              <a:buClr>
                <a:schemeClr val="tx1"/>
              </a:buClr>
            </a:pPr>
            <a:r>
              <a:rPr lang="en-US" altLang="zh-TW" sz="2400" dirty="0">
                <a:ea typeface="新細明體" panose="02020500000000000000" pitchFamily="18" charset="-120"/>
              </a:rPr>
              <a:t>Zero means the term has no significance in the document or it simply doesn’t exist in the document</a:t>
            </a:r>
            <a:endParaRPr lang="en-US" altLang="zh-TW" sz="2400" i="1" baseline="-25000" dirty="0">
              <a:ea typeface="新細明體" panose="02020500000000000000" pitchFamily="18" charset="-120"/>
            </a:endParaRPr>
          </a:p>
        </p:txBody>
      </p:sp>
      <p:grpSp>
        <p:nvGrpSpPr>
          <p:cNvPr id="102404" name="Group 4">
            <a:extLst>
              <a:ext uri="{FF2B5EF4-FFF2-40B4-BE49-F238E27FC236}">
                <a16:creationId xmlns:a16="http://schemas.microsoft.com/office/drawing/2014/main" id="{C0DDFAB9-A059-584D-8060-002DD2BBF7FD}"/>
              </a:ext>
            </a:extLst>
          </p:cNvPr>
          <p:cNvGrpSpPr>
            <a:grpSpLocks/>
          </p:cNvGrpSpPr>
          <p:nvPr/>
        </p:nvGrpSpPr>
        <p:grpSpPr bwMode="auto">
          <a:xfrm>
            <a:off x="2895600" y="3574650"/>
            <a:ext cx="3352800" cy="2647950"/>
            <a:chOff x="1632" y="1776"/>
            <a:chExt cx="2046" cy="1668"/>
          </a:xfrm>
        </p:grpSpPr>
        <p:grpSp>
          <p:nvGrpSpPr>
            <p:cNvPr id="102405" name="Group 5">
              <a:extLst>
                <a:ext uri="{FF2B5EF4-FFF2-40B4-BE49-F238E27FC236}">
                  <a16:creationId xmlns:a16="http://schemas.microsoft.com/office/drawing/2014/main" id="{BFA1B7E1-E679-724A-A50D-2DBFFBD20C0A}"/>
                </a:ext>
              </a:extLst>
            </p:cNvPr>
            <p:cNvGrpSpPr>
              <a:grpSpLocks/>
            </p:cNvGrpSpPr>
            <p:nvPr/>
          </p:nvGrpSpPr>
          <p:grpSpPr bwMode="auto">
            <a:xfrm>
              <a:off x="1632" y="1776"/>
              <a:ext cx="2026" cy="1575"/>
              <a:chOff x="1824" y="1296"/>
              <a:chExt cx="1930" cy="1575"/>
            </a:xfrm>
          </p:grpSpPr>
          <p:sp>
            <p:nvSpPr>
              <p:cNvPr id="102406" name="AutoShape 6">
                <a:extLst>
                  <a:ext uri="{FF2B5EF4-FFF2-40B4-BE49-F238E27FC236}">
                    <a16:creationId xmlns:a16="http://schemas.microsoft.com/office/drawing/2014/main" id="{45F48450-0315-8C40-A75D-D10BDAF2CC1C}"/>
                  </a:ext>
                </a:extLst>
              </p:cNvPr>
              <p:cNvSpPr>
                <a:spLocks/>
              </p:cNvSpPr>
              <p:nvPr/>
            </p:nvSpPr>
            <p:spPr bwMode="auto">
              <a:xfrm>
                <a:off x="1824" y="1296"/>
                <a:ext cx="143" cy="1575"/>
              </a:xfrm>
              <a:prstGeom prst="leftBracket">
                <a:avLst>
                  <a:gd name="adj" fmla="val 91783"/>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407" name="AutoShape 7">
                <a:extLst>
                  <a:ext uri="{FF2B5EF4-FFF2-40B4-BE49-F238E27FC236}">
                    <a16:creationId xmlns:a16="http://schemas.microsoft.com/office/drawing/2014/main" id="{54D64B65-BF88-FD4F-B806-2BCDCC5E0416}"/>
                  </a:ext>
                </a:extLst>
              </p:cNvPr>
              <p:cNvSpPr>
                <a:spLocks/>
              </p:cNvSpPr>
              <p:nvPr/>
            </p:nvSpPr>
            <p:spPr bwMode="auto">
              <a:xfrm>
                <a:off x="3648" y="1296"/>
                <a:ext cx="106" cy="1565"/>
              </a:xfrm>
              <a:prstGeom prst="rightBracket">
                <a:avLst>
                  <a:gd name="adj" fmla="val 14149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102408" name="Text Box 8">
              <a:extLst>
                <a:ext uri="{FF2B5EF4-FFF2-40B4-BE49-F238E27FC236}">
                  <a16:creationId xmlns:a16="http://schemas.microsoft.com/office/drawing/2014/main" id="{6F209F01-8C53-8140-9A4F-0601D61EDD93}"/>
                </a:ext>
              </a:extLst>
            </p:cNvPr>
            <p:cNvSpPr txBox="1">
              <a:spLocks noChangeArrowheads="1"/>
            </p:cNvSpPr>
            <p:nvPr/>
          </p:nvSpPr>
          <p:spPr bwMode="auto">
            <a:xfrm>
              <a:off x="1732" y="1776"/>
              <a:ext cx="1946"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TW" sz="2400" i="1">
                  <a:ea typeface="新細明體" panose="02020500000000000000" pitchFamily="18" charset="-120"/>
                </a:rPr>
                <a:t>        </a:t>
              </a:r>
              <a:r>
                <a:rPr kumimoji="1" lang="en-US" altLang="zh-TW" sz="2400" i="1">
                  <a:solidFill>
                    <a:srgbClr val="FF0000"/>
                  </a:solidFill>
                  <a:ea typeface="新細明體" panose="02020500000000000000" pitchFamily="18" charset="-120"/>
                </a:rPr>
                <a:t>T</a:t>
              </a:r>
              <a:r>
                <a:rPr kumimoji="1" lang="en-US" altLang="zh-TW" sz="2400" i="1" baseline="-25000">
                  <a:solidFill>
                    <a:srgbClr val="FF0000"/>
                  </a:solidFill>
                  <a:ea typeface="新細明體" panose="02020500000000000000" pitchFamily="18" charset="-120"/>
                </a:rPr>
                <a:t>1</a:t>
              </a:r>
              <a:r>
                <a:rPr kumimoji="1" lang="en-US" altLang="zh-TW" sz="2400" i="1">
                  <a:solidFill>
                    <a:srgbClr val="FF0000"/>
                  </a:solidFill>
                  <a:ea typeface="新細明體" panose="02020500000000000000" pitchFamily="18" charset="-120"/>
                </a:rPr>
                <a:t>   T</a:t>
              </a:r>
              <a:r>
                <a:rPr kumimoji="1" lang="en-US" altLang="zh-TW" sz="2400" i="1" baseline="-25000">
                  <a:solidFill>
                    <a:srgbClr val="FF0000"/>
                  </a:solidFill>
                  <a:ea typeface="新細明體" panose="02020500000000000000" pitchFamily="18" charset="-120"/>
                </a:rPr>
                <a:t>2</a:t>
              </a:r>
              <a:r>
                <a:rPr kumimoji="1" lang="en-US" altLang="zh-TW" sz="2400" i="1">
                  <a:solidFill>
                    <a:srgbClr val="FF0000"/>
                  </a:solidFill>
                  <a:ea typeface="新細明體" panose="02020500000000000000" pitchFamily="18" charset="-120"/>
                </a:rPr>
                <a:t>    ….      T</a:t>
              </a:r>
              <a:r>
                <a:rPr kumimoji="1" lang="en-US" altLang="zh-TW" sz="2400" i="1" baseline="-25000">
                  <a:solidFill>
                    <a:srgbClr val="FF0000"/>
                  </a:solidFill>
                  <a:ea typeface="新細明體" panose="02020500000000000000" pitchFamily="18" charset="-120"/>
                </a:rPr>
                <a:t>t</a:t>
              </a:r>
              <a:endParaRPr kumimoji="1" lang="en-US" altLang="zh-TW" sz="2400" i="1">
                <a:solidFill>
                  <a:srgbClr val="FF0000"/>
                </a:solidFill>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21</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t1</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2</a:t>
              </a:r>
              <a:r>
                <a:rPr kumimoji="1" lang="en-US" altLang="zh-TW" sz="2400" i="1" baseline="-25000">
                  <a:ea typeface="新細明體" panose="02020500000000000000" pitchFamily="18" charset="-120"/>
                </a:rPr>
                <a:t> </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12</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22</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t2</a:t>
              </a:r>
              <a:endParaRPr kumimoji="1" lang="en-US" altLang="zh-TW" sz="2400" i="1">
                <a:ea typeface="新細明體" panose="02020500000000000000" pitchFamily="18" charset="-120"/>
              </a:endParaRPr>
            </a:p>
            <a:p>
              <a:pPr algn="l"/>
              <a:r>
                <a:rPr kumimoji="1" lang="en-US" altLang="zh-TW" sz="2400" i="1">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p>
            <a:p>
              <a:pPr algn="l"/>
              <a:r>
                <a:rPr kumimoji="1" lang="en-US" altLang="zh-TW" sz="2400">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2n</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tn</a:t>
              </a:r>
            </a:p>
            <a:p>
              <a:pPr algn="l"/>
              <a:endParaRPr kumimoji="1" lang="zh-TW" altLang="en-US" sz="2400">
                <a:ea typeface="新細明體" panose="02020500000000000000" pitchFamily="18" charset="-120"/>
              </a:endParaRPr>
            </a:p>
          </p:txBody>
        </p:sp>
      </p:grpSp>
    </p:spTree>
    <p:extLst>
      <p:ext uri="{BB962C8B-B14F-4D97-AF65-F5344CB8AC3E}">
        <p14:creationId xmlns:p14="http://schemas.microsoft.com/office/powerpoint/2010/main" val="2262299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F8C1154E-8E84-A54C-9DF5-51950DD297E8}"/>
              </a:ext>
            </a:extLst>
          </p:cNvPr>
          <p:cNvSpPr>
            <a:spLocks noGrp="1" noChangeArrowheads="1"/>
          </p:cNvSpPr>
          <p:nvPr>
            <p:ph type="title"/>
          </p:nvPr>
        </p:nvSpPr>
        <p:spPr/>
        <p:txBody>
          <a:bodyPr/>
          <a:lstStyle/>
          <a:p>
            <a:r>
              <a:rPr lang="en-US" altLang="zh-TW" sz="4000" dirty="0">
                <a:ea typeface="新細明體" panose="02020500000000000000" pitchFamily="18" charset="-120"/>
              </a:rPr>
              <a:t>Term Frequency (</a:t>
            </a:r>
            <a:r>
              <a:rPr lang="en-US" altLang="zh-TW" sz="4000" dirty="0" err="1">
                <a:ea typeface="新細明體" panose="02020500000000000000" pitchFamily="18" charset="-120"/>
              </a:rPr>
              <a:t>tf</a:t>
            </a:r>
            <a:r>
              <a:rPr lang="en-US" altLang="zh-TW" sz="4000" dirty="0">
                <a:ea typeface="新細明體" panose="02020500000000000000" pitchFamily="18" charset="-120"/>
              </a:rPr>
              <a:t>)</a:t>
            </a:r>
            <a:endParaRPr lang="en-US" altLang="zh-TW" sz="4000" dirty="0">
              <a:latin typeface="Courier New" panose="02070309020205020404" pitchFamily="49" charset="0"/>
              <a:ea typeface="新細明體" panose="02020500000000000000" pitchFamily="18" charset="-120"/>
            </a:endParaRPr>
          </a:p>
        </p:txBody>
      </p:sp>
      <mc:AlternateContent xmlns:mc="http://schemas.openxmlformats.org/markup-compatibility/2006">
        <mc:Choice xmlns:a14="http://schemas.microsoft.com/office/drawing/2010/main" Requires="a14">
          <p:sp>
            <p:nvSpPr>
              <p:cNvPr id="103427" name="Rectangle 3">
                <a:extLst>
                  <a:ext uri="{FF2B5EF4-FFF2-40B4-BE49-F238E27FC236}">
                    <a16:creationId xmlns:a16="http://schemas.microsoft.com/office/drawing/2014/main" id="{BF1AB846-0C66-5546-920D-3558D03010CF}"/>
                  </a:ext>
                </a:extLst>
              </p:cNvPr>
              <p:cNvSpPr>
                <a:spLocks noGrp="1" noChangeArrowheads="1"/>
              </p:cNvSpPr>
              <p:nvPr>
                <p:ph type="body" idx="1"/>
              </p:nvPr>
            </p:nvSpPr>
            <p:spPr>
              <a:xfrm>
                <a:off x="762000" y="1447800"/>
                <a:ext cx="7696200" cy="4572000"/>
              </a:xfrm>
            </p:spPr>
            <p:txBody>
              <a:bodyPr/>
              <a:lstStyle/>
              <a:p>
                <a:r>
                  <a:rPr lang="en-US" altLang="zh-TW" sz="2800" dirty="0">
                    <a:ea typeface="新細明體" panose="02020500000000000000" pitchFamily="18" charset="-120"/>
                  </a:rPr>
                  <a:t>More frequent terms in a document are more important, i.e. more indicative of the topic</a:t>
                </a:r>
              </a:p>
              <a:p>
                <a:pPr lvl="1">
                  <a:buFontTx/>
                  <a:buNone/>
                </a:pPr>
                <a:r>
                  <a:rPr lang="en-US" altLang="zh-TW" sz="2400" i="1" dirty="0">
                    <a:ea typeface="新細明體" panose="02020500000000000000" pitchFamily="18" charset="-120"/>
                  </a:rPr>
                  <a:t>        </a:t>
                </a:r>
                <a:r>
                  <a:rPr lang="en-US" altLang="zh-TW" i="1" dirty="0" err="1">
                    <a:ea typeface="新細明體" panose="02020500000000000000" pitchFamily="18" charset="-120"/>
                  </a:rPr>
                  <a:t>f</a:t>
                </a:r>
                <a:r>
                  <a:rPr lang="en-US" altLang="zh-TW" i="1" baseline="-25000" dirty="0" err="1">
                    <a:ea typeface="新細明體" panose="02020500000000000000" pitchFamily="18" charset="-120"/>
                  </a:rPr>
                  <a:t>ij</a:t>
                </a:r>
                <a:r>
                  <a:rPr lang="en-US" altLang="zh-TW" i="1" baseline="-25000" dirty="0">
                    <a:ea typeface="新細明體" panose="02020500000000000000" pitchFamily="18" charset="-120"/>
                  </a:rPr>
                  <a:t> </a:t>
                </a:r>
                <a:r>
                  <a:rPr lang="en-US" altLang="zh-TW" dirty="0">
                    <a:ea typeface="新細明體" panose="02020500000000000000" pitchFamily="18" charset="-120"/>
                  </a:rPr>
                  <a:t>= frequency of term </a:t>
                </a:r>
                <a:r>
                  <a:rPr lang="en-US" altLang="zh-TW" i="1" dirty="0" err="1">
                    <a:ea typeface="新細明體" panose="02020500000000000000" pitchFamily="18" charset="-120"/>
                  </a:rPr>
                  <a:t>i</a:t>
                </a:r>
                <a:r>
                  <a:rPr lang="en-US" altLang="zh-TW" dirty="0">
                    <a:ea typeface="新細明體" panose="02020500000000000000" pitchFamily="18" charset="-120"/>
                  </a:rPr>
                  <a:t> in document </a:t>
                </a:r>
                <a:r>
                  <a:rPr lang="en-US" altLang="zh-TW" i="1" dirty="0">
                    <a:ea typeface="新細明體" panose="02020500000000000000" pitchFamily="18" charset="-120"/>
                  </a:rPr>
                  <a:t>j</a:t>
                </a:r>
                <a:r>
                  <a:rPr lang="en-US" altLang="zh-TW" sz="2400" dirty="0">
                    <a:ea typeface="新細明體" panose="02020500000000000000" pitchFamily="18" charset="-120"/>
                  </a:rPr>
                  <a:t> </a:t>
                </a:r>
              </a:p>
              <a:p>
                <a:pPr lvl="1">
                  <a:buFontTx/>
                  <a:buNone/>
                </a:pPr>
                <a:endParaRPr lang="en-US" altLang="zh-TW" sz="2400" dirty="0">
                  <a:ea typeface="新細明體" panose="02020500000000000000" pitchFamily="18" charset="-120"/>
                </a:endParaRPr>
              </a:p>
              <a:p>
                <a:r>
                  <a:rPr lang="en-US" altLang="zh-TW" sz="2800" dirty="0">
                    <a:ea typeface="新細明體" panose="02020500000000000000" pitchFamily="18" charset="-120"/>
                  </a:rPr>
                  <a:t>May want to normalize </a:t>
                </a:r>
                <a:r>
                  <a:rPr lang="en-US" altLang="zh-TW" sz="2800" i="1" dirty="0">
                    <a:ea typeface="新細明體" panose="02020500000000000000" pitchFamily="18" charset="-120"/>
                  </a:rPr>
                  <a:t>term frequency</a:t>
                </a:r>
                <a:r>
                  <a:rPr lang="en-US" altLang="zh-TW" sz="2800" dirty="0">
                    <a:ea typeface="新細明體" panose="02020500000000000000" pitchFamily="18" charset="-120"/>
                  </a:rPr>
                  <a:t> (</a:t>
                </a:r>
                <a:r>
                  <a:rPr lang="en-US" altLang="zh-TW" sz="2800" i="1" dirty="0" err="1">
                    <a:ea typeface="新細明體" panose="02020500000000000000" pitchFamily="18" charset="-120"/>
                  </a:rPr>
                  <a:t>tf</a:t>
                </a:r>
                <a:r>
                  <a:rPr lang="en-US" altLang="zh-TW" sz="2800" dirty="0">
                    <a:ea typeface="新細明體" panose="02020500000000000000" pitchFamily="18" charset="-120"/>
                  </a:rPr>
                  <a:t>)  by dividing by the frequency of the most common term in the document:</a:t>
                </a:r>
              </a:p>
              <a:p>
                <a:pPr lvl="1" algn="ctr">
                  <a:buFontTx/>
                  <a:buNone/>
                </a:pPr>
                <a:r>
                  <a:rPr lang="en-US" altLang="zh-TW" sz="2400" i="1" dirty="0">
                    <a:ea typeface="新細明體" panose="02020500000000000000" pitchFamily="18" charset="-120"/>
                  </a:rPr>
                  <a:t>        </a:t>
                </a:r>
                <a14:m>
                  <m:oMath xmlns:m="http://schemas.openxmlformats.org/officeDocument/2006/math">
                    <m:sSub>
                      <m:sSubPr>
                        <m:ctrlPr>
                          <a:rPr lang="en-US" altLang="zh-TW" sz="240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𝑡𝑓</m:t>
                        </m:r>
                      </m:e>
                      <m:sub>
                        <m:r>
                          <a:rPr lang="en-US" altLang="zh-TW" sz="2400" b="0" i="1" smtClean="0">
                            <a:latin typeface="Cambria Math" panose="02040503050406030204" pitchFamily="18" charset="0"/>
                            <a:ea typeface="新細明體" panose="02020500000000000000" pitchFamily="18" charset="-120"/>
                          </a:rPr>
                          <m:t>𝑖𝑗</m:t>
                        </m:r>
                      </m:sub>
                    </m:sSub>
                    <m:r>
                      <a:rPr lang="en-US" altLang="zh-TW" sz="2400" b="0" i="1" smtClean="0">
                        <a:latin typeface="Cambria Math" panose="02040503050406030204" pitchFamily="18" charset="0"/>
                        <a:ea typeface="新細明體" panose="02020500000000000000" pitchFamily="18" charset="-120"/>
                      </a:rPr>
                      <m:t>=</m:t>
                    </m:r>
                    <m:f>
                      <m:fPr>
                        <m:ctrlPr>
                          <a:rPr lang="en-US" altLang="zh-TW" sz="2400" b="0" i="1" smtClean="0">
                            <a:latin typeface="Cambria Math" panose="02040503050406030204" pitchFamily="18" charset="0"/>
                            <a:ea typeface="新細明體" panose="02020500000000000000" pitchFamily="18" charset="-120"/>
                          </a:rPr>
                        </m:ctrlPr>
                      </m:fPr>
                      <m:num>
                        <m:sSub>
                          <m:sSubPr>
                            <m:ctrlPr>
                              <a:rPr lang="en-US" altLang="zh-TW" sz="2400" b="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𝑓</m:t>
                            </m:r>
                          </m:e>
                          <m:sub>
                            <m:r>
                              <a:rPr lang="en-US" altLang="zh-TW" sz="2400" b="0" i="1" smtClean="0">
                                <a:latin typeface="Cambria Math" panose="02040503050406030204" pitchFamily="18" charset="0"/>
                                <a:ea typeface="新細明體" panose="02020500000000000000" pitchFamily="18" charset="-120"/>
                              </a:rPr>
                              <m:t>𝑖𝑗</m:t>
                            </m:r>
                          </m:sub>
                        </m:sSub>
                      </m:num>
                      <m:den>
                        <m:func>
                          <m:funcPr>
                            <m:ctrlPr>
                              <a:rPr lang="en-US" altLang="zh-TW" sz="2400" b="0" i="1" smtClean="0">
                                <a:latin typeface="Cambria Math" panose="02040503050406030204" pitchFamily="18" charset="0"/>
                                <a:ea typeface="新細明體" panose="02020500000000000000" pitchFamily="18" charset="-120"/>
                              </a:rPr>
                            </m:ctrlPr>
                          </m:funcPr>
                          <m:fName>
                            <m:limLow>
                              <m:limLowPr>
                                <m:ctrlPr>
                                  <a:rPr lang="en-US" altLang="zh-TW" sz="2400" b="0" i="1" smtClean="0">
                                    <a:latin typeface="Cambria Math" panose="02040503050406030204" pitchFamily="18" charset="0"/>
                                    <a:ea typeface="新細明體" panose="02020500000000000000" pitchFamily="18" charset="-120"/>
                                  </a:rPr>
                                </m:ctrlPr>
                              </m:limLowPr>
                              <m:e>
                                <m:r>
                                  <m:rPr>
                                    <m:sty m:val="p"/>
                                  </m:rPr>
                                  <a:rPr lang="en-US" altLang="zh-TW" sz="2400" b="0" i="0" smtClean="0">
                                    <a:latin typeface="Cambria Math" panose="02040503050406030204" pitchFamily="18" charset="0"/>
                                    <a:ea typeface="新細明體" panose="02020500000000000000" pitchFamily="18" charset="-120"/>
                                  </a:rPr>
                                  <m:t>max</m:t>
                                </m:r>
                              </m:e>
                              <m:lim>
                                <m:r>
                                  <a:rPr lang="en-US" altLang="zh-TW" sz="2400" b="0" i="1" smtClean="0">
                                    <a:latin typeface="Cambria Math" panose="02040503050406030204" pitchFamily="18" charset="0"/>
                                    <a:ea typeface="新細明體" panose="02020500000000000000" pitchFamily="18" charset="-120"/>
                                  </a:rPr>
                                  <m:t>𝑖</m:t>
                                </m:r>
                              </m:lim>
                            </m:limLow>
                          </m:fName>
                          <m:e>
                            <m:r>
                              <a:rPr lang="en-US" altLang="zh-TW" sz="2400" b="0" i="1" smtClean="0">
                                <a:latin typeface="Cambria Math" panose="02040503050406030204" pitchFamily="18" charset="0"/>
                                <a:ea typeface="新細明體" panose="02020500000000000000" pitchFamily="18" charset="-12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𝑖𝑗</m:t>
                                </m:r>
                              </m:sub>
                            </m:sSub>
                            <m:r>
                              <a:rPr lang="en-US" altLang="zh-TW" sz="2400" b="0" i="1" smtClean="0">
                                <a:latin typeface="Cambria Math" panose="02040503050406030204" pitchFamily="18" charset="0"/>
                                <a:ea typeface="新細明體" panose="02020500000000000000" pitchFamily="18" charset="-120"/>
                              </a:rPr>
                              <m:t>}</m:t>
                            </m:r>
                          </m:e>
                        </m:func>
                      </m:den>
                    </m:f>
                  </m:oMath>
                </a14:m>
                <a:r>
                  <a:rPr lang="en-US" altLang="zh-TW" sz="2800" i="1" dirty="0">
                    <a:ea typeface="新細明體" panose="02020500000000000000" pitchFamily="18" charset="-120"/>
                  </a:rPr>
                  <a:t>		</a:t>
                </a:r>
              </a:p>
            </p:txBody>
          </p:sp>
        </mc:Choice>
        <mc:Fallback>
          <p:sp>
            <p:nvSpPr>
              <p:cNvPr id="103427" name="Rectangle 3">
                <a:extLst>
                  <a:ext uri="{FF2B5EF4-FFF2-40B4-BE49-F238E27FC236}">
                    <a16:creationId xmlns:a16="http://schemas.microsoft.com/office/drawing/2014/main" id="{BF1AB846-0C66-5546-920D-3558D03010CF}"/>
                  </a:ext>
                </a:extLst>
              </p:cNvPr>
              <p:cNvSpPr>
                <a:spLocks noGrp="1" noRot="1" noChangeAspect="1" noMove="1" noResize="1" noEditPoints="1" noAdjustHandles="1" noChangeArrowheads="1" noChangeShapeType="1" noTextEdit="1"/>
              </p:cNvSpPr>
              <p:nvPr>
                <p:ph type="body" idx="1"/>
              </p:nvPr>
            </p:nvSpPr>
            <p:spPr>
              <a:xfrm>
                <a:off x="762000" y="1447800"/>
                <a:ext cx="7696200" cy="4572000"/>
              </a:xfrm>
              <a:blipFill>
                <a:blip r:embed="rId2"/>
                <a:stretch>
                  <a:fillRect l="-1485" t="-1385"/>
                </a:stretch>
              </a:blipFill>
            </p:spPr>
            <p:txBody>
              <a:bodyPr/>
              <a:lstStyle/>
              <a:p>
                <a:r>
                  <a:rPr lang="en-US">
                    <a:noFill/>
                  </a:rPr>
                  <a:t> </a:t>
                </a:r>
              </a:p>
            </p:txBody>
          </p:sp>
        </mc:Fallback>
      </mc:AlternateContent>
    </p:spTree>
    <p:extLst>
      <p:ext uri="{BB962C8B-B14F-4D97-AF65-F5344CB8AC3E}">
        <p14:creationId xmlns:p14="http://schemas.microsoft.com/office/powerpoint/2010/main" val="452618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A5B8E28-3821-C341-A035-E69DC6652196}"/>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Term frequency (</a:t>
            </a:r>
            <a:r>
              <a:rPr lang="en-US" altLang="ro-RO" dirty="0" err="1">
                <a:ea typeface="ＭＳ Ｐゴシック" panose="020B0600070205080204" pitchFamily="34" charset="-128"/>
              </a:rPr>
              <a:t>tf</a:t>
            </a:r>
            <a:r>
              <a:rPr lang="en-US" altLang="ro-RO" dirty="0">
                <a:ea typeface="ＭＳ Ｐゴシック" panose="020B0600070205080204" pitchFamily="34" charset="-128"/>
              </a:rPr>
              <a:t>)</a:t>
            </a:r>
          </a:p>
        </p:txBody>
      </p:sp>
      <p:sp>
        <p:nvSpPr>
          <p:cNvPr id="3" name="Content Placeholder 2">
            <a:extLst>
              <a:ext uri="{FF2B5EF4-FFF2-40B4-BE49-F238E27FC236}">
                <a16:creationId xmlns:a16="http://schemas.microsoft.com/office/drawing/2014/main" id="{6CF37910-6CD6-B042-8BBB-D0C6C3D4B1A2}"/>
              </a:ext>
            </a:extLst>
          </p:cNvPr>
          <p:cNvSpPr>
            <a:spLocks noGrp="1"/>
          </p:cNvSpPr>
          <p:nvPr>
            <p:ph idx="1"/>
          </p:nvPr>
        </p:nvSpPr>
        <p:spPr/>
        <p:txBody>
          <a:bodyPr>
            <a:normAutofit lnSpcReduction="10000"/>
          </a:bodyPr>
          <a:lstStyle/>
          <a:p>
            <a:pPr eaLnBrk="1" hangingPunct="1"/>
            <a:r>
              <a:rPr lang="en-US" altLang="ro-RO" dirty="0">
                <a:solidFill>
                  <a:srgbClr val="FF0000"/>
                </a:solidFill>
                <a:ea typeface="ＭＳ Ｐゴシック" panose="020B0600070205080204" pitchFamily="34" charset="-128"/>
              </a:rPr>
              <a:t>We want to use </a:t>
            </a:r>
            <a:r>
              <a:rPr lang="en-US" altLang="ro-RO" dirty="0" err="1">
                <a:solidFill>
                  <a:srgbClr val="FF0000"/>
                </a:solidFill>
                <a:ea typeface="ＭＳ Ｐゴシック" panose="020B0600070205080204" pitchFamily="34" charset="-128"/>
              </a:rPr>
              <a:t>tf</a:t>
            </a:r>
            <a:r>
              <a:rPr lang="en-US" altLang="ro-RO" dirty="0">
                <a:solidFill>
                  <a:srgbClr val="FF0000"/>
                </a:solidFill>
                <a:ea typeface="ＭＳ Ｐゴシック" panose="020B0600070205080204" pitchFamily="34" charset="-128"/>
              </a:rPr>
              <a:t> when computing query-document match scores. But how?</a:t>
            </a:r>
          </a:p>
          <a:p>
            <a:pPr eaLnBrk="1" hangingPunct="1"/>
            <a:r>
              <a:rPr lang="en-US" altLang="ro-RO" dirty="0">
                <a:ea typeface="ＭＳ Ｐゴシック" panose="020B0600070205080204" pitchFamily="34" charset="-128"/>
              </a:rPr>
              <a:t>Raw term frequency is not what we want:</a:t>
            </a:r>
          </a:p>
          <a:p>
            <a:pPr lvl="1" eaLnBrk="1" hangingPunct="1"/>
            <a:r>
              <a:rPr lang="en-US" altLang="ro-RO" dirty="0">
                <a:ea typeface="ＭＳ Ｐゴシック" panose="020B0600070205080204" pitchFamily="34" charset="-128"/>
              </a:rPr>
              <a:t>A document with 10 occurrences of the term is more relevant than a document with 1 occurrence of the term</a:t>
            </a:r>
          </a:p>
          <a:p>
            <a:pPr lvl="1" eaLnBrk="1" hangingPunct="1"/>
            <a:r>
              <a:rPr lang="en-US" altLang="ro-RO" dirty="0">
                <a:ea typeface="ＭＳ Ｐゴシック" panose="020B0600070205080204" pitchFamily="34" charset="-128"/>
              </a:rPr>
              <a:t>But not 10 times more relevant</a:t>
            </a:r>
          </a:p>
          <a:p>
            <a:pPr eaLnBrk="1" hangingPunct="1"/>
            <a:r>
              <a:rPr lang="en-US" altLang="ro-RO" dirty="0">
                <a:solidFill>
                  <a:srgbClr val="FF0000"/>
                </a:solidFill>
                <a:ea typeface="ＭＳ Ｐゴシック" panose="020B0600070205080204" pitchFamily="34" charset="-128"/>
              </a:rPr>
              <a:t>Relevance does not increase proportionally with term frequency.</a:t>
            </a:r>
          </a:p>
        </p:txBody>
      </p:sp>
    </p:spTree>
    <p:extLst>
      <p:ext uri="{BB962C8B-B14F-4D97-AF65-F5344CB8AC3E}">
        <p14:creationId xmlns:p14="http://schemas.microsoft.com/office/powerpoint/2010/main" val="3193239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04A4DC9-A833-3846-87EC-30143F01C6AD}"/>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Document frequency (df)</a:t>
            </a:r>
          </a:p>
        </p:txBody>
      </p:sp>
      <p:sp>
        <p:nvSpPr>
          <p:cNvPr id="3" name="Content Placeholder 2">
            <a:extLst>
              <a:ext uri="{FF2B5EF4-FFF2-40B4-BE49-F238E27FC236}">
                <a16:creationId xmlns:a16="http://schemas.microsoft.com/office/drawing/2014/main" id="{BA6CFFE9-E02D-A640-804E-B26B71FB2093}"/>
              </a:ext>
            </a:extLst>
          </p:cNvPr>
          <p:cNvSpPr>
            <a:spLocks noGrp="1"/>
          </p:cNvSpPr>
          <p:nvPr>
            <p:ph idx="1"/>
          </p:nvPr>
        </p:nvSpPr>
        <p:spPr>
          <a:xfrm>
            <a:off x="304800" y="1602129"/>
            <a:ext cx="8534400" cy="4876800"/>
          </a:xfrm>
        </p:spPr>
        <p:txBody>
          <a:bodyPr/>
          <a:lstStyle/>
          <a:p>
            <a:pPr eaLnBrk="1" hangingPunct="1"/>
            <a:r>
              <a:rPr lang="en-US" altLang="ro-RO" dirty="0">
                <a:ea typeface="ＭＳ Ｐゴシック" panose="020B0600070205080204" pitchFamily="34" charset="-128"/>
              </a:rPr>
              <a:t>Rare terms are more informative than frequent terms</a:t>
            </a:r>
          </a:p>
          <a:p>
            <a:pPr lvl="1" eaLnBrk="1" hangingPunct="1"/>
            <a:r>
              <a:rPr lang="en-US" altLang="ro-RO" dirty="0">
                <a:ea typeface="ＭＳ Ｐゴシック" panose="020B0600070205080204" pitchFamily="34" charset="-128"/>
              </a:rPr>
              <a:t>E.g.: stop words such as the, an, of, in</a:t>
            </a:r>
          </a:p>
          <a:p>
            <a:pPr eaLnBrk="1" hangingPunct="1"/>
            <a:r>
              <a:rPr lang="en-US" altLang="ro-RO" dirty="0">
                <a:solidFill>
                  <a:srgbClr val="FF0000"/>
                </a:solidFill>
                <a:ea typeface="ＭＳ Ｐゴシック" panose="020B0600070205080204" pitchFamily="34" charset="-128"/>
              </a:rPr>
              <a:t>Consider a term in the query that is rare in the collection (e.g., </a:t>
            </a:r>
            <a:r>
              <a:rPr lang="en-US" altLang="ro-RO" i="1" dirty="0">
                <a:solidFill>
                  <a:srgbClr val="FF0000"/>
                </a:solidFill>
                <a:ea typeface="ＭＳ Ｐゴシック" panose="020B0600070205080204" pitchFamily="34" charset="-128"/>
              </a:rPr>
              <a:t>brewery</a:t>
            </a:r>
            <a:r>
              <a:rPr lang="en-US" altLang="ro-RO" dirty="0">
                <a:solidFill>
                  <a:srgbClr val="FF0000"/>
                </a:solidFill>
                <a:ea typeface="ＭＳ Ｐゴシック" panose="020B0600070205080204" pitchFamily="34" charset="-128"/>
              </a:rPr>
              <a:t>).</a:t>
            </a:r>
          </a:p>
          <a:p>
            <a:r>
              <a:rPr lang="en-US" altLang="ro-RO" dirty="0">
                <a:ea typeface="ＭＳ Ｐゴシック" panose="020B0600070205080204" pitchFamily="34" charset="-128"/>
              </a:rPr>
              <a:t>A document containing this term is very likely to be relevant to the query </a:t>
            </a:r>
            <a:r>
              <a:rPr lang="en-US" altLang="ro-RO" dirty="0">
                <a:solidFill>
                  <a:srgbClr val="FF0000"/>
                </a:solidFill>
                <a:ea typeface="ＭＳ Ｐゴシック" panose="020B0600070205080204" pitchFamily="34" charset="-128"/>
              </a:rPr>
              <a:t>“</a:t>
            </a:r>
            <a:r>
              <a:rPr lang="en-US" altLang="ro-RO" i="1" dirty="0">
                <a:solidFill>
                  <a:srgbClr val="FF0000"/>
                </a:solidFill>
                <a:ea typeface="ＭＳ Ｐゴシック" panose="020B0600070205080204" pitchFamily="34" charset="-128"/>
              </a:rPr>
              <a:t>brewery”</a:t>
            </a:r>
            <a:r>
              <a:rPr lang="en-US" altLang="ro-RO" i="1" dirty="0">
                <a:ea typeface="ＭＳ Ｐゴシック" panose="020B0600070205080204" pitchFamily="34" charset="-128"/>
              </a:rPr>
              <a:t>.</a:t>
            </a:r>
            <a:endParaRPr lang="en-US" altLang="ro-RO" dirty="0">
              <a:ea typeface="ＭＳ Ｐゴシック" panose="020B0600070205080204" pitchFamily="34" charset="-128"/>
            </a:endParaRPr>
          </a:p>
          <a:p>
            <a:pPr>
              <a:buFont typeface="Wingdings" pitchFamily="2" charset="2"/>
              <a:buChar char="Ø"/>
            </a:pPr>
            <a:r>
              <a:rPr lang="en-US" altLang="ro-RO" dirty="0">
                <a:solidFill>
                  <a:srgbClr val="FF0000"/>
                </a:solidFill>
                <a:ea typeface="ＭＳ Ｐゴシック" panose="020B0600070205080204" pitchFamily="34" charset="-128"/>
              </a:rPr>
              <a:t> We want a high weight for rare terms like </a:t>
            </a:r>
            <a:r>
              <a:rPr lang="en-US" altLang="ro-RO" i="1" dirty="0">
                <a:solidFill>
                  <a:srgbClr val="FF0000"/>
                </a:solidFill>
                <a:ea typeface="ＭＳ Ｐゴシック" panose="020B0600070205080204" pitchFamily="34" charset="-128"/>
              </a:rPr>
              <a:t>brewery!</a:t>
            </a:r>
            <a:endParaRPr lang="en-US" altLang="ro-RO" dirty="0">
              <a:solidFill>
                <a:srgbClr val="FF0000"/>
              </a:solidFill>
              <a:ea typeface="ＭＳ Ｐゴシック" panose="020B0600070205080204" pitchFamily="34" charset="-128"/>
            </a:endParaRPr>
          </a:p>
        </p:txBody>
      </p:sp>
      <p:sp>
        <p:nvSpPr>
          <p:cNvPr id="34820" name="TextBox 4">
            <a:extLst>
              <a:ext uri="{FF2B5EF4-FFF2-40B4-BE49-F238E27FC236}">
                <a16:creationId xmlns:a16="http://schemas.microsoft.com/office/drawing/2014/main" id="{15383AA4-DBCF-7046-9552-E4FCCE75C5FE}"/>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6.2.1</a:t>
            </a:r>
          </a:p>
        </p:txBody>
      </p:sp>
    </p:spTree>
    <p:extLst>
      <p:ext uri="{BB962C8B-B14F-4D97-AF65-F5344CB8AC3E}">
        <p14:creationId xmlns:p14="http://schemas.microsoft.com/office/powerpoint/2010/main" val="693790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93DF35F8-FC92-DF4E-80CE-35210603C821}"/>
              </a:ext>
            </a:extLst>
          </p:cNvPr>
          <p:cNvSpPr>
            <a:spLocks noGrp="1" noChangeArrowheads="1"/>
          </p:cNvSpPr>
          <p:nvPr>
            <p:ph type="title"/>
          </p:nvPr>
        </p:nvSpPr>
        <p:spPr>
          <a:xfrm>
            <a:off x="685800" y="346075"/>
            <a:ext cx="7924800" cy="873125"/>
          </a:xfrm>
        </p:spPr>
        <p:txBody>
          <a:bodyPr>
            <a:normAutofit/>
          </a:bodyPr>
          <a:lstStyle/>
          <a:p>
            <a:r>
              <a:rPr lang="en-US" altLang="ro-RO" sz="4000" dirty="0"/>
              <a:t>Inverse Document Frequency (</a:t>
            </a:r>
            <a:r>
              <a:rPr lang="en-US" altLang="ro-RO" sz="4000" dirty="0" err="1"/>
              <a:t>idf</a:t>
            </a:r>
            <a:r>
              <a:rPr lang="en-US" altLang="ro-RO" sz="4000" dirty="0"/>
              <a:t>)</a:t>
            </a:r>
          </a:p>
        </p:txBody>
      </p:sp>
      <mc:AlternateContent xmlns:mc="http://schemas.openxmlformats.org/markup-compatibility/2006" xmlns:a14="http://schemas.microsoft.com/office/drawing/2010/main">
        <mc:Choice Requires="a14">
          <p:sp>
            <p:nvSpPr>
              <p:cNvPr id="104451" name="Rectangle 3">
                <a:extLst>
                  <a:ext uri="{FF2B5EF4-FFF2-40B4-BE49-F238E27FC236}">
                    <a16:creationId xmlns:a16="http://schemas.microsoft.com/office/drawing/2014/main" id="{21330AEA-FEA9-524C-A62D-08CB26F47C98}"/>
                  </a:ext>
                </a:extLst>
              </p:cNvPr>
              <p:cNvSpPr>
                <a:spLocks noGrp="1" noChangeArrowheads="1"/>
              </p:cNvSpPr>
              <p:nvPr>
                <p:ph type="body" idx="1"/>
              </p:nvPr>
            </p:nvSpPr>
            <p:spPr>
              <a:xfrm>
                <a:off x="457200" y="1600200"/>
                <a:ext cx="8229600" cy="4812175"/>
              </a:xfrm>
            </p:spPr>
            <p:txBody>
              <a:bodyPr>
                <a:normAutofit lnSpcReduction="10000"/>
              </a:bodyPr>
              <a:lstStyle/>
              <a:p>
                <a:r>
                  <a:rPr lang="en-US" altLang="zh-TW" sz="2800" dirty="0">
                    <a:ea typeface="新細明體" panose="02020500000000000000" pitchFamily="18" charset="-120"/>
                  </a:rPr>
                  <a:t>Terms that appear in many </a:t>
                </a:r>
                <a:r>
                  <a:rPr lang="en-US" altLang="zh-TW" sz="2800" i="1" dirty="0">
                    <a:ea typeface="新細明體" panose="02020500000000000000" pitchFamily="18" charset="-120"/>
                  </a:rPr>
                  <a:t>different </a:t>
                </a:r>
                <a:r>
                  <a:rPr lang="en-US" altLang="zh-TW" sz="2800" dirty="0">
                    <a:ea typeface="新細明體" panose="02020500000000000000" pitchFamily="18" charset="-120"/>
                  </a:rPr>
                  <a:t>documents are </a:t>
                </a:r>
                <a:r>
                  <a:rPr lang="en-US" altLang="zh-TW" sz="2800" i="1" dirty="0">
                    <a:ea typeface="新細明體" panose="02020500000000000000" pitchFamily="18" charset="-120"/>
                  </a:rPr>
                  <a:t>less</a:t>
                </a:r>
                <a:r>
                  <a:rPr lang="en-US" altLang="zh-TW" sz="2800" dirty="0">
                    <a:ea typeface="新細明體" panose="02020500000000000000" pitchFamily="18" charset="-120"/>
                  </a:rPr>
                  <a:t> indicative of overall topic.</a:t>
                </a:r>
              </a:p>
              <a:p>
                <a:r>
                  <a:rPr lang="en-US" altLang="zh-TW" sz="2800" dirty="0">
                    <a:ea typeface="新細明體" panose="02020500000000000000" pitchFamily="18" charset="-120"/>
                  </a:rPr>
                  <a:t>Document frequency of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is:</a:t>
                </a:r>
              </a:p>
              <a:p>
                <a:pPr algn="ctr">
                  <a:buFontTx/>
                  <a:buNone/>
                </a:pPr>
                <a:r>
                  <a:rPr lang="en-US" altLang="zh-TW" sz="2800" i="1" dirty="0">
                    <a:ea typeface="新細明體" panose="02020500000000000000" pitchFamily="18" charset="-120"/>
                  </a:rPr>
                  <a:t>df</a:t>
                </a:r>
                <a:r>
                  <a:rPr lang="en-US" altLang="zh-TW" sz="2800" i="1" baseline="-25000" dirty="0">
                    <a:ea typeface="新細明體" panose="02020500000000000000" pitchFamily="18" charset="-120"/>
                  </a:rPr>
                  <a:t> </a:t>
                </a:r>
                <a:r>
                  <a:rPr lang="en-US" altLang="zh-TW" sz="2800" i="1" baseline="-25000" dirty="0" err="1">
                    <a:ea typeface="新細明體" panose="02020500000000000000" pitchFamily="18" charset="-120"/>
                  </a:rPr>
                  <a:t>i</a:t>
                </a:r>
                <a:r>
                  <a:rPr lang="en-US" altLang="zh-TW" sz="2800" dirty="0">
                    <a:ea typeface="新細明體" panose="02020500000000000000" pitchFamily="18" charset="-120"/>
                  </a:rPr>
                  <a:t> = number of documents containing term</a:t>
                </a:r>
                <a:r>
                  <a:rPr lang="en-US" altLang="zh-TW" sz="2800" i="1" dirty="0">
                    <a:ea typeface="新細明體" panose="02020500000000000000" pitchFamily="18" charset="-120"/>
                  </a:rPr>
                  <a:t> </a:t>
                </a:r>
                <a:r>
                  <a:rPr lang="en-US" altLang="zh-TW" sz="2800" i="1" dirty="0" err="1">
                    <a:ea typeface="新細明體" panose="02020500000000000000" pitchFamily="18" charset="-120"/>
                  </a:rPr>
                  <a:t>i</a:t>
                </a:r>
                <a:r>
                  <a:rPr lang="en-US" altLang="zh-TW" sz="2800" dirty="0">
                    <a:ea typeface="新細明體" panose="02020500000000000000" pitchFamily="18" charset="-120"/>
                  </a:rPr>
                  <a:t> </a:t>
                </a:r>
              </a:p>
              <a:p>
                <a:pPr>
                  <a:buFont typeface="Arial" panose="020B0604020202020204" pitchFamily="34" charset="0"/>
                  <a:buChar char="•"/>
                </a:pPr>
                <a:r>
                  <a:rPr lang="en-US" altLang="zh-TW" sz="2800" dirty="0"/>
                  <a:t>Inverse document frequency of term</a:t>
                </a:r>
                <a:r>
                  <a:rPr lang="en-US" altLang="zh-TW" sz="2800" i="1" dirty="0"/>
                  <a:t> </a:t>
                </a:r>
                <a:r>
                  <a:rPr lang="en-US" altLang="zh-TW" sz="2800" i="1" dirty="0" err="1"/>
                  <a:t>i</a:t>
                </a:r>
                <a:r>
                  <a:rPr lang="en-US" altLang="zh-TW" sz="2800" i="1" dirty="0">
                    <a:ea typeface="新細明體" panose="02020500000000000000" pitchFamily="18" charset="-120"/>
                  </a:rPr>
                  <a:t> </a:t>
                </a:r>
                <a:r>
                  <a:rPr lang="en-US" altLang="zh-TW" sz="2800" dirty="0">
                    <a:ea typeface="新細明體" panose="02020500000000000000" pitchFamily="18" charset="-120"/>
                  </a:rPr>
                  <a:t>is:</a:t>
                </a:r>
              </a:p>
              <a:p>
                <a:pPr>
                  <a:buFontTx/>
                  <a:buNone/>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𝑖𝑑𝑓</m:t>
                          </m:r>
                        </m:e>
                        <m:sub>
                          <m:r>
                            <a:rPr lang="en-US" altLang="zh-TW" sz="2800" b="0" i="1" smtClean="0">
                              <a:latin typeface="Cambria Math" panose="02040503050406030204" pitchFamily="18" charset="0"/>
                              <a:ea typeface="新細明體" panose="02020500000000000000" pitchFamily="18" charset="-120"/>
                            </a:rPr>
                            <m:t>𝑖</m:t>
                          </m:r>
                        </m:sub>
                      </m:sSub>
                      <m:r>
                        <a:rPr lang="en-US" altLang="zh-TW" sz="2800" b="0" i="1" smtClean="0">
                          <a:latin typeface="Cambria Math" panose="02040503050406030204" pitchFamily="18" charset="0"/>
                          <a:ea typeface="新細明體" panose="02020500000000000000" pitchFamily="18" charset="-120"/>
                        </a:rPr>
                        <m:t>=</m:t>
                      </m:r>
                      <m:func>
                        <m:funcPr>
                          <m:ctrlPr>
                            <a:rPr lang="en-US" altLang="zh-TW" sz="2800" b="0" i="1" smtClean="0">
                              <a:latin typeface="Cambria Math" panose="02040503050406030204" pitchFamily="18" charset="0"/>
                              <a:ea typeface="新細明體" panose="02020500000000000000" pitchFamily="18" charset="-120"/>
                            </a:rPr>
                          </m:ctrlPr>
                        </m:funcPr>
                        <m:fName>
                          <m:sSub>
                            <m:sSubPr>
                              <m:ctrlPr>
                                <a:rPr lang="en-US" altLang="zh-TW" sz="2800" b="0" i="1" smtClean="0">
                                  <a:latin typeface="Cambria Math" panose="02040503050406030204" pitchFamily="18" charset="0"/>
                                  <a:ea typeface="新細明體" panose="02020500000000000000" pitchFamily="18" charset="-120"/>
                                </a:rPr>
                              </m:ctrlPr>
                            </m:sSubPr>
                            <m:e>
                              <m:r>
                                <m:rPr>
                                  <m:sty m:val="p"/>
                                </m:rPr>
                                <a:rPr lang="en-US" altLang="zh-TW" sz="2800" b="0" i="0" smtClean="0">
                                  <a:latin typeface="Cambria Math" panose="02040503050406030204" pitchFamily="18" charset="0"/>
                                  <a:ea typeface="新細明體" panose="02020500000000000000" pitchFamily="18" charset="-120"/>
                                </a:rPr>
                                <m:t>log</m:t>
                              </m:r>
                            </m:e>
                            <m:sub>
                              <m:r>
                                <a:rPr lang="en-US" altLang="zh-TW" sz="2800" b="0" i="1" smtClean="0">
                                  <a:latin typeface="Cambria Math" panose="02040503050406030204" pitchFamily="18" charset="0"/>
                                  <a:ea typeface="新細明體" panose="02020500000000000000" pitchFamily="18" charset="-120"/>
                                </a:rPr>
                                <m:t>2</m:t>
                              </m:r>
                            </m:sub>
                          </m:sSub>
                        </m:fName>
                        <m:e>
                          <m:d>
                            <m:dPr>
                              <m:ctrlPr>
                                <a:rPr lang="en-US" altLang="zh-TW" sz="2800" b="0" i="1" smtClean="0">
                                  <a:latin typeface="Cambria Math" panose="02040503050406030204" pitchFamily="18" charset="0"/>
                                  <a:ea typeface="新細明體" panose="02020500000000000000" pitchFamily="18" charset="-120"/>
                                </a:rPr>
                              </m:ctrlPr>
                            </m:dPr>
                            <m:e>
                              <m:f>
                                <m:fPr>
                                  <m:ctrlPr>
                                    <a:rPr lang="en-US" altLang="zh-TW" sz="2800" b="0" i="1" smtClean="0">
                                      <a:latin typeface="Cambria Math" panose="02040503050406030204" pitchFamily="18" charset="0"/>
                                      <a:ea typeface="新細明體" panose="02020500000000000000" pitchFamily="18" charset="-120"/>
                                    </a:rPr>
                                  </m:ctrlPr>
                                </m:fPr>
                                <m:num>
                                  <m:r>
                                    <a:rPr lang="en-US" altLang="zh-TW" sz="2800" b="0" i="1" smtClean="0">
                                      <a:latin typeface="Cambria Math" panose="02040503050406030204" pitchFamily="18" charset="0"/>
                                      <a:ea typeface="新細明體" panose="02020500000000000000" pitchFamily="18" charset="-120"/>
                                    </a:rPr>
                                    <m:t>𝑁</m:t>
                                  </m:r>
                                </m:num>
                                <m:den>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𝑑𝑓</m:t>
                                      </m:r>
                                    </m:e>
                                    <m:sub>
                                      <m:r>
                                        <a:rPr lang="en-US" altLang="zh-TW" sz="2800" b="0" i="1" smtClean="0">
                                          <a:latin typeface="Cambria Math" panose="02040503050406030204" pitchFamily="18" charset="0"/>
                                          <a:ea typeface="新細明體" panose="02020500000000000000" pitchFamily="18" charset="-120"/>
                                        </a:rPr>
                                        <m:t>𝑖</m:t>
                                      </m:r>
                                    </m:sub>
                                  </m:sSub>
                                </m:den>
                              </m:f>
                            </m:e>
                          </m:d>
                        </m:e>
                      </m:func>
                    </m:oMath>
                  </m:oMathPara>
                </a14:m>
                <a:endParaRPr lang="en-US" altLang="zh-TW" sz="2800" dirty="0">
                  <a:ea typeface="新細明體" panose="02020500000000000000" pitchFamily="18" charset="-120"/>
                </a:endParaRPr>
              </a:p>
              <a:p>
                <a:pPr>
                  <a:buFontTx/>
                  <a:buNone/>
                </a:pPr>
                <a:r>
                  <a:rPr lang="en-US" altLang="zh-TW" sz="2800" dirty="0">
                    <a:ea typeface="新細明體" panose="02020500000000000000" pitchFamily="18" charset="-120"/>
                  </a:rPr>
                  <a:t>     where N is the total number of documents.</a:t>
                </a:r>
              </a:p>
              <a:p>
                <a:r>
                  <a:rPr lang="en-US" altLang="zh-TW" sz="2800" dirty="0">
                    <a:ea typeface="新細明體" panose="02020500000000000000" pitchFamily="18" charset="-120"/>
                  </a:rPr>
                  <a:t>An indication of a term’s </a:t>
                </a:r>
                <a:r>
                  <a:rPr lang="en-US" altLang="zh-TW" sz="2800" i="1" dirty="0">
                    <a:ea typeface="新細明體" panose="02020500000000000000" pitchFamily="18" charset="-120"/>
                  </a:rPr>
                  <a:t>discrimination</a:t>
                </a:r>
                <a:r>
                  <a:rPr lang="en-US" altLang="zh-TW" sz="2800" dirty="0">
                    <a:ea typeface="新細明體" panose="02020500000000000000" pitchFamily="18" charset="-120"/>
                  </a:rPr>
                  <a:t> power.</a:t>
                </a:r>
              </a:p>
              <a:p>
                <a:r>
                  <a:rPr lang="en-US" altLang="zh-TW" sz="2800" dirty="0">
                    <a:ea typeface="新細明體" panose="02020500000000000000" pitchFamily="18" charset="-120"/>
                  </a:rPr>
                  <a:t>Log used to dampen the effect relative to </a:t>
                </a:r>
                <a:r>
                  <a:rPr lang="en-US" altLang="zh-TW" sz="2800" i="1" dirty="0" err="1">
                    <a:ea typeface="新細明體" panose="02020500000000000000" pitchFamily="18" charset="-120"/>
                  </a:rPr>
                  <a:t>tf</a:t>
                </a:r>
                <a:r>
                  <a:rPr lang="en-US" altLang="zh-TW" sz="2800" dirty="0">
                    <a:ea typeface="新細明體" panose="02020500000000000000" pitchFamily="18" charset="-120"/>
                  </a:rPr>
                  <a:t>.</a:t>
                </a:r>
              </a:p>
              <a:p>
                <a:endParaRPr lang="en-US" altLang="ro-RO" sz="2800" dirty="0"/>
              </a:p>
            </p:txBody>
          </p:sp>
        </mc:Choice>
        <mc:Fallback xmlns="">
          <p:sp>
            <p:nvSpPr>
              <p:cNvPr id="104451" name="Rectangle 3">
                <a:extLst>
                  <a:ext uri="{FF2B5EF4-FFF2-40B4-BE49-F238E27FC236}">
                    <a16:creationId xmlns:a16="http://schemas.microsoft.com/office/drawing/2014/main" id="{21330AEA-FEA9-524C-A62D-08CB26F47C98}"/>
                  </a:ext>
                </a:extLst>
              </p:cNvPr>
              <p:cNvSpPr>
                <a:spLocks noGrp="1" noRot="1" noChangeAspect="1" noMove="1" noResize="1" noEditPoints="1" noAdjustHandles="1" noChangeArrowheads="1" noChangeShapeType="1" noTextEdit="1"/>
              </p:cNvSpPr>
              <p:nvPr>
                <p:ph type="body" idx="1"/>
              </p:nvPr>
            </p:nvSpPr>
            <p:spPr>
              <a:xfrm>
                <a:off x="457200" y="1600200"/>
                <a:ext cx="8229600" cy="4812175"/>
              </a:xfrm>
              <a:blipFill>
                <a:blip r:embed="rId2"/>
                <a:stretch>
                  <a:fillRect l="-1389" t="-1842"/>
                </a:stretch>
              </a:blipFill>
            </p:spPr>
            <p:txBody>
              <a:bodyPr/>
              <a:lstStyle/>
              <a:p>
                <a:r>
                  <a:rPr lang="en-US">
                    <a:noFill/>
                  </a:rPr>
                  <a:t> </a:t>
                </a:r>
              </a:p>
            </p:txBody>
          </p:sp>
        </mc:Fallback>
      </mc:AlternateContent>
    </p:spTree>
    <p:extLst>
      <p:ext uri="{BB962C8B-B14F-4D97-AF65-F5344CB8AC3E}">
        <p14:creationId xmlns:p14="http://schemas.microsoft.com/office/powerpoint/2010/main" val="68023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1" name="Text Box 2"/>
          <p:cNvSpPr txBox="1">
            <a:spLocks noChangeArrowheads="1"/>
          </p:cNvSpPr>
          <p:nvPr/>
        </p:nvSpPr>
        <p:spPr bwMode="auto">
          <a:xfrm>
            <a:off x="76199" y="0"/>
            <a:ext cx="9067801"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200" dirty="0">
                <a:solidFill>
                  <a:srgbClr val="000000"/>
                </a:solidFill>
              </a:rPr>
              <a:t>Object class recognition</a:t>
            </a:r>
          </a:p>
        </p:txBody>
      </p:sp>
    </p:spTree>
    <p:extLst>
      <p:ext uri="{BB962C8B-B14F-4D97-AF65-F5344CB8AC3E}">
        <p14:creationId xmlns:p14="http://schemas.microsoft.com/office/powerpoint/2010/main" val="337141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6F606DF-CCC7-9847-96DD-3D196237059B}"/>
              </a:ext>
            </a:extLst>
          </p:cNvPr>
          <p:cNvSpPr>
            <a:spLocks noGrp="1" noChangeArrowheads="1"/>
          </p:cNvSpPr>
          <p:nvPr>
            <p:ph type="title"/>
          </p:nvPr>
        </p:nvSpPr>
        <p:spPr/>
        <p:txBody>
          <a:bodyPr/>
          <a:lstStyle/>
          <a:p>
            <a:r>
              <a:rPr lang="en-US" altLang="zh-TW" sz="4000">
                <a:ea typeface="新細明體" panose="02020500000000000000" pitchFamily="18" charset="-120"/>
              </a:rPr>
              <a:t>TF-IDF Weighting</a:t>
            </a:r>
          </a:p>
        </p:txBody>
      </p:sp>
      <mc:AlternateContent xmlns:mc="http://schemas.openxmlformats.org/markup-compatibility/2006" xmlns:a14="http://schemas.microsoft.com/office/drawing/2010/main">
        <mc:Choice Requires="a14">
          <p:sp>
            <p:nvSpPr>
              <p:cNvPr id="105475" name="Rectangle 3">
                <a:extLst>
                  <a:ext uri="{FF2B5EF4-FFF2-40B4-BE49-F238E27FC236}">
                    <a16:creationId xmlns:a16="http://schemas.microsoft.com/office/drawing/2014/main" id="{48F3B1AB-797C-D84B-8B06-84B8B520C224}"/>
                  </a:ext>
                </a:extLst>
              </p:cNvPr>
              <p:cNvSpPr>
                <a:spLocks noGrp="1" noChangeArrowheads="1"/>
              </p:cNvSpPr>
              <p:nvPr>
                <p:ph type="body" idx="1"/>
              </p:nvPr>
            </p:nvSpPr>
            <p:spPr>
              <a:xfrm>
                <a:off x="685800" y="1371600"/>
                <a:ext cx="7772400" cy="4797706"/>
              </a:xfrm>
            </p:spPr>
            <p:txBody>
              <a:bodyPr>
                <a:normAutofit/>
              </a:bodyPr>
              <a:lstStyle/>
              <a:p>
                <a:pPr>
                  <a:lnSpc>
                    <a:spcPct val="90000"/>
                  </a:lnSpc>
                </a:pPr>
                <a:r>
                  <a:rPr lang="en-US" altLang="zh-TW" sz="2800" dirty="0">
                    <a:ea typeface="新細明體" panose="02020500000000000000" pitchFamily="18" charset="-120"/>
                  </a:rPr>
                  <a:t>A typical combined term importance indicator is </a:t>
                </a:r>
                <a:r>
                  <a:rPr lang="en-US" altLang="zh-TW" sz="2800" i="1" dirty="0" err="1">
                    <a:ea typeface="新細明體" panose="02020500000000000000" pitchFamily="18" charset="-120"/>
                  </a:rPr>
                  <a:t>tf-idf</a:t>
                </a:r>
                <a:r>
                  <a:rPr lang="en-US" altLang="zh-TW" sz="2800" i="1" dirty="0">
                    <a:ea typeface="新細明體" panose="02020500000000000000" pitchFamily="18" charset="-120"/>
                  </a:rPr>
                  <a:t> weighting</a:t>
                </a:r>
                <a:r>
                  <a:rPr lang="en-US" altLang="zh-TW" sz="2800" dirty="0">
                    <a:ea typeface="新細明體" panose="02020500000000000000" pitchFamily="18" charset="-120"/>
                  </a:rPr>
                  <a:t>:</a:t>
                </a:r>
              </a:p>
              <a:p>
                <a:pPr algn="ctr">
                  <a:lnSpc>
                    <a:spcPct val="90000"/>
                  </a:lnSpc>
                  <a:buFontTx/>
                  <a:buNone/>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𝑡𝑓</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𝑖𝑑𝑓</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func>
                        <m:funcPr>
                          <m:ctrlPr>
                            <a:rPr lang="en-US" altLang="zh-TW" sz="2800" i="1">
                              <a:latin typeface="Cambria Math" panose="02040503050406030204" pitchFamily="18" charset="0"/>
                            </a:rPr>
                          </m:ctrlPr>
                        </m:funcPr>
                        <m:fName>
                          <m:sSub>
                            <m:sSubPr>
                              <m:ctrlPr>
                                <a:rPr lang="en-US" altLang="zh-TW" sz="2800" i="1">
                                  <a:latin typeface="Cambria Math" panose="02040503050406030204" pitchFamily="18" charset="0"/>
                                </a:rPr>
                              </m:ctrlPr>
                            </m:sSub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𝑡𝑓</m:t>
                                  </m:r>
                                </m:e>
                                <m:sub>
                                  <m:r>
                                    <a:rPr lang="en-US" altLang="zh-TW" sz="2800" i="1">
                                      <a:latin typeface="Cambria Math" panose="02040503050406030204" pitchFamily="18" charset="0"/>
                                    </a:rPr>
                                    <m:t>𝑖𝑗</m:t>
                                  </m:r>
                                </m:sub>
                              </m:sSub>
                              <m:r>
                                <a:rPr lang="en-US" altLang="zh-TW" sz="2800" i="1">
                                  <a:latin typeface="Cambria Math" panose="02040503050406030204" pitchFamily="18" charset="0"/>
                                  <a:ea typeface="Cambria Math" panose="02040503050406030204" pitchFamily="18" charset="0"/>
                                </a:rPr>
                                <m:t>∙</m:t>
                              </m:r>
                              <m:r>
                                <m:rPr>
                                  <m:sty m:val="p"/>
                                </m:rPr>
                                <a:rPr lang="en-US" altLang="zh-TW" sz="2800">
                                  <a:latin typeface="Cambria Math" panose="02040503050406030204" pitchFamily="18" charset="0"/>
                                </a:rPr>
                                <m:t>log</m:t>
                              </m:r>
                            </m:e>
                            <m:sub>
                              <m:r>
                                <a:rPr lang="en-US" altLang="zh-TW" sz="2800" i="1">
                                  <a:latin typeface="Cambria Math" panose="02040503050406030204" pitchFamily="18" charset="0"/>
                                </a:rPr>
                                <m:t>2</m:t>
                              </m:r>
                            </m:sub>
                          </m:sSub>
                        </m:fName>
                        <m:e>
                          <m:d>
                            <m:dPr>
                              <m:ctrlPr>
                                <a:rPr lang="en-US" altLang="zh-TW" sz="2800" i="1">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𝑁</m:t>
                                  </m:r>
                                </m:num>
                                <m:den>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𝑑𝑓</m:t>
                                      </m:r>
                                    </m:e>
                                    <m:sub>
                                      <m:r>
                                        <a:rPr lang="en-US" altLang="zh-TW" sz="2800" i="1">
                                          <a:latin typeface="Cambria Math" panose="02040503050406030204" pitchFamily="18" charset="0"/>
                                        </a:rPr>
                                        <m:t>𝑖</m:t>
                                      </m:r>
                                    </m:sub>
                                  </m:sSub>
                                </m:den>
                              </m:f>
                            </m:e>
                          </m:d>
                        </m:e>
                      </m:func>
                    </m:oMath>
                  </m:oMathPara>
                </a14:m>
                <a:endParaRPr lang="en-US" altLang="zh-TW" sz="2800" dirty="0">
                  <a:solidFill>
                    <a:srgbClr val="000099"/>
                  </a:solidFill>
                  <a:ea typeface="新細明體" panose="02020500000000000000" pitchFamily="18" charset="-120"/>
                </a:endParaRPr>
              </a:p>
              <a:p>
                <a:pPr>
                  <a:lnSpc>
                    <a:spcPct val="90000"/>
                  </a:lnSpc>
                </a:pPr>
                <a:r>
                  <a:rPr lang="en-US" altLang="zh-TW" sz="2800" dirty="0">
                    <a:solidFill>
                      <a:srgbClr val="FF0000"/>
                    </a:solidFill>
                    <a:ea typeface="新細明體" panose="02020500000000000000" pitchFamily="18" charset="-120"/>
                  </a:rPr>
                  <a:t>A term occurring frequently in the document but rarely in the rest of the collection is given high weight.</a:t>
                </a:r>
              </a:p>
              <a:p>
                <a:pPr>
                  <a:lnSpc>
                    <a:spcPct val="90000"/>
                  </a:lnSpc>
                </a:pPr>
                <a:r>
                  <a:rPr lang="en-US" altLang="zh-TW" sz="2800" dirty="0">
                    <a:ea typeface="新細明體" panose="02020500000000000000" pitchFamily="18" charset="-120"/>
                  </a:rPr>
                  <a:t>Many other ways of determining term weights have been proposed.</a:t>
                </a:r>
              </a:p>
              <a:p>
                <a:pPr>
                  <a:lnSpc>
                    <a:spcPct val="90000"/>
                  </a:lnSpc>
                </a:pPr>
                <a:r>
                  <a:rPr lang="en-US" altLang="zh-TW" sz="2800" dirty="0">
                    <a:ea typeface="新細明體" panose="02020500000000000000" pitchFamily="18" charset="-120"/>
                  </a:rPr>
                  <a:t>Experimentally, </a:t>
                </a:r>
                <a:r>
                  <a:rPr lang="en-US" altLang="zh-TW" sz="2800" i="1" dirty="0" err="1">
                    <a:ea typeface="新細明體" panose="02020500000000000000" pitchFamily="18" charset="-120"/>
                  </a:rPr>
                  <a:t>tf-idf</a:t>
                </a:r>
                <a:r>
                  <a:rPr lang="en-US" altLang="zh-TW" sz="2800" dirty="0">
                    <a:ea typeface="新細明體" panose="02020500000000000000" pitchFamily="18" charset="-120"/>
                  </a:rPr>
                  <a:t> has been found to work well.</a:t>
                </a:r>
              </a:p>
            </p:txBody>
          </p:sp>
        </mc:Choice>
        <mc:Fallback xmlns="">
          <p:sp>
            <p:nvSpPr>
              <p:cNvPr id="105475" name="Rectangle 3">
                <a:extLst>
                  <a:ext uri="{FF2B5EF4-FFF2-40B4-BE49-F238E27FC236}">
                    <a16:creationId xmlns:a16="http://schemas.microsoft.com/office/drawing/2014/main" id="{48F3B1AB-797C-D84B-8B06-84B8B520C224}"/>
                  </a:ext>
                </a:extLst>
              </p:cNvPr>
              <p:cNvSpPr>
                <a:spLocks noGrp="1" noRot="1" noChangeAspect="1" noMove="1" noResize="1" noEditPoints="1" noAdjustHandles="1" noChangeArrowheads="1" noChangeShapeType="1" noTextEdit="1"/>
              </p:cNvSpPr>
              <p:nvPr>
                <p:ph type="body" idx="1"/>
              </p:nvPr>
            </p:nvSpPr>
            <p:spPr>
              <a:xfrm>
                <a:off x="685800" y="1371600"/>
                <a:ext cx="7772400" cy="4797706"/>
              </a:xfrm>
              <a:blipFill>
                <a:blip r:embed="rId2"/>
                <a:stretch>
                  <a:fillRect l="-1305" t="-2381" r="-1794"/>
                </a:stretch>
              </a:blipFill>
            </p:spPr>
            <p:txBody>
              <a:bodyPr/>
              <a:lstStyle/>
              <a:p>
                <a:r>
                  <a:rPr lang="en-US">
                    <a:noFill/>
                  </a:rPr>
                  <a:t> </a:t>
                </a:r>
              </a:p>
            </p:txBody>
          </p:sp>
        </mc:Fallback>
      </mc:AlternateContent>
    </p:spTree>
    <p:extLst>
      <p:ext uri="{BB962C8B-B14F-4D97-AF65-F5344CB8AC3E}">
        <p14:creationId xmlns:p14="http://schemas.microsoft.com/office/powerpoint/2010/main" val="1665205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49C3013-570C-FC4D-8DD8-E5C45731B2C3}"/>
              </a:ext>
            </a:extLst>
          </p:cNvPr>
          <p:cNvSpPr>
            <a:spLocks noGrp="1" noChangeArrowheads="1"/>
          </p:cNvSpPr>
          <p:nvPr>
            <p:ph type="title"/>
          </p:nvPr>
        </p:nvSpPr>
        <p:spPr>
          <a:xfrm>
            <a:off x="457200" y="170464"/>
            <a:ext cx="8229600" cy="742949"/>
          </a:xfrm>
        </p:spPr>
        <p:txBody>
          <a:bodyPr/>
          <a:lstStyle/>
          <a:p>
            <a:r>
              <a:rPr lang="en-US" altLang="zh-TW" sz="4000" dirty="0">
                <a:ea typeface="新細明體" panose="02020500000000000000" pitchFamily="18" charset="-120"/>
              </a:rPr>
              <a:t>Cosine Similarity Measure</a:t>
            </a:r>
          </a:p>
        </p:txBody>
      </p:sp>
      <p:sp>
        <p:nvSpPr>
          <p:cNvPr id="112643" name="Rectangle 3">
            <a:extLst>
              <a:ext uri="{FF2B5EF4-FFF2-40B4-BE49-F238E27FC236}">
                <a16:creationId xmlns:a16="http://schemas.microsoft.com/office/drawing/2014/main" id="{4793AEB9-C9FC-AA4B-ACE8-00018B2132B5}"/>
              </a:ext>
            </a:extLst>
          </p:cNvPr>
          <p:cNvSpPr>
            <a:spLocks noGrp="1" noChangeArrowheads="1"/>
          </p:cNvSpPr>
          <p:nvPr>
            <p:ph type="body" idx="1"/>
          </p:nvPr>
        </p:nvSpPr>
        <p:spPr>
          <a:xfrm>
            <a:off x="185200" y="1128525"/>
            <a:ext cx="6315611" cy="1233488"/>
          </a:xfrm>
        </p:spPr>
        <p:txBody>
          <a:bodyPr>
            <a:normAutofit fontScale="70000" lnSpcReduction="20000"/>
          </a:bodyPr>
          <a:lstStyle/>
          <a:p>
            <a:pPr>
              <a:lnSpc>
                <a:spcPct val="120000"/>
              </a:lnSpc>
            </a:pPr>
            <a:r>
              <a:rPr lang="en-US" altLang="zh-TW" dirty="0">
                <a:ea typeface="新細明體" panose="02020500000000000000" pitchFamily="18" charset="-120"/>
              </a:rPr>
              <a:t>Cosine similarity measures the cosine of the angle between two vectors</a:t>
            </a:r>
          </a:p>
          <a:p>
            <a:pPr>
              <a:lnSpc>
                <a:spcPct val="120000"/>
              </a:lnSpc>
            </a:pPr>
            <a:r>
              <a:rPr lang="en-US" altLang="zh-TW" dirty="0">
                <a:ea typeface="新細明體" panose="02020500000000000000" pitchFamily="18" charset="-120"/>
              </a:rPr>
              <a:t>Inner product normalized by the vector lengths:</a:t>
            </a:r>
          </a:p>
          <a:p>
            <a:pPr>
              <a:lnSpc>
                <a:spcPct val="90000"/>
              </a:lnSpc>
              <a:buFontTx/>
              <a:buNone/>
            </a:pPr>
            <a:endParaRPr lang="en-US" altLang="zh-TW" sz="28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12644" name="Text Box 4">
                <a:extLst>
                  <a:ext uri="{FF2B5EF4-FFF2-40B4-BE49-F238E27FC236}">
                    <a16:creationId xmlns:a16="http://schemas.microsoft.com/office/drawing/2014/main" id="{7446AFD2-4C5D-E140-9CA8-EEDB762079B8}"/>
                  </a:ext>
                </a:extLst>
              </p:cNvPr>
              <p:cNvSpPr txBox="1">
                <a:spLocks noChangeArrowheads="1"/>
              </p:cNvSpPr>
              <p:nvPr/>
            </p:nvSpPr>
            <p:spPr bwMode="auto">
              <a:xfrm>
                <a:off x="837817" y="4305378"/>
                <a:ext cx="7246115" cy="1405385"/>
              </a:xfrm>
              <a:prstGeom prst="rect">
                <a:avLst/>
              </a:prstGeom>
              <a:noFill/>
              <a:ln w="31750">
                <a:solidFill>
                  <a:srgbClr val="FF0000"/>
                </a:solidFill>
              </a:ln>
              <a:effectLst/>
            </p:spPr>
            <p:txBody>
              <a:bodyPr wrap="square">
                <a:spAutoFit/>
              </a:bodyPr>
              <a:lstStyle/>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+ 5T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smtClean="0">
                        <a:latin typeface="Cambria Math" panose="02040503050406030204" pitchFamily="18" charset="0"/>
                        <a:ea typeface="新細明體" panose="02020500000000000000" pitchFamily="18" charset="-120"/>
                      </a:rPr>
                      <m:t>𝐶𝑜𝑠𝑆𝑖𝑚</m:t>
                    </m:r>
                    <m:r>
                      <a:rPr kumimoji="1" lang="en-US" altLang="zh-TW" sz="2000" i="1" dirty="0">
                        <a:latin typeface="Cambria Math" panose="02040503050406030204" pitchFamily="18" charset="0"/>
                        <a:ea typeface="新細明體" panose="02020500000000000000" pitchFamily="18" charset="-120"/>
                      </a:rPr>
                      <m:t>(</m:t>
                    </m:r>
                    <m:r>
                      <a:rPr kumimoji="1" lang="en-US" altLang="zh-TW" sz="2000" i="1" dirty="0">
                        <a:latin typeface="Cambria Math" panose="02040503050406030204" pitchFamily="18" charset="0"/>
                        <a:ea typeface="新細明體" panose="02020500000000000000" pitchFamily="18" charset="-120"/>
                      </a:rPr>
                      <m:t>𝐷</m:t>
                    </m:r>
                    <m:r>
                      <a:rPr kumimoji="1" lang="en-US" altLang="zh-TW" sz="2000" i="1" baseline="-25000" dirty="0">
                        <a:latin typeface="Cambria Math" panose="02040503050406030204" pitchFamily="18" charset="0"/>
                        <a:ea typeface="新細明體" panose="02020500000000000000" pitchFamily="18" charset="-120"/>
                      </a:rPr>
                      <m:t>1</m:t>
                    </m:r>
                    <m:r>
                      <a:rPr kumimoji="1" lang="en-US" altLang="zh-TW" sz="2000" i="1" dirty="0">
                        <a:latin typeface="Cambria Math" panose="02040503050406030204" pitchFamily="18" charset="0"/>
                        <a:ea typeface="新細明體" panose="02020500000000000000" pitchFamily="18" charset="-120"/>
                      </a:rPr>
                      <m:t> , </m:t>
                    </m:r>
                    <m:r>
                      <a:rPr kumimoji="1" lang="en-US" altLang="zh-TW" sz="2000" i="1" dirty="0">
                        <a:latin typeface="Cambria Math" panose="02040503050406030204" pitchFamily="18" charset="0"/>
                        <a:ea typeface="新細明體" panose="02020500000000000000" pitchFamily="18" charset="-120"/>
                      </a:rPr>
                      <m:t>𝑄</m:t>
                    </m:r>
                    <m:r>
                      <a:rPr kumimoji="1" lang="en-US" altLang="zh-TW" sz="2000" i="1" dirty="0">
                        <a:latin typeface="Cambria Math" panose="02040503050406030204" pitchFamily="18" charset="0"/>
                        <a:ea typeface="新細明體" panose="02020500000000000000" pitchFamily="18" charset="-120"/>
                      </a:rPr>
                      <m:t>) =</m:t>
                    </m:r>
                    <m:f>
                      <m:fPr>
                        <m:ctrlPr>
                          <a:rPr kumimoji="1" lang="en-US" altLang="zh-TW" sz="2000" i="1" dirty="0" smtClean="0">
                            <a:latin typeface="Cambria Math" panose="02040503050406030204" pitchFamily="18" charset="0"/>
                            <a:ea typeface="新細明體" panose="02020500000000000000" pitchFamily="18" charset="-120"/>
                          </a:rPr>
                        </m:ctrlPr>
                      </m:fPr>
                      <m:num>
                        <m:r>
                          <a:rPr kumimoji="1" lang="en-US" altLang="zh-TW" sz="2000" b="0" i="1" dirty="0" smtClean="0">
                            <a:latin typeface="Cambria Math" panose="02040503050406030204" pitchFamily="18" charset="0"/>
                            <a:ea typeface="新細明體" panose="02020500000000000000" pitchFamily="18" charset="-120"/>
                          </a:rPr>
                          <m:t>10</m:t>
                        </m:r>
                      </m:num>
                      <m:den>
                        <m:rad>
                          <m:radPr>
                            <m:degHide m:val="on"/>
                            <m:ctrlPr>
                              <a:rPr kumimoji="1" lang="en-US" altLang="zh-TW" sz="2000" i="1" dirty="0" smtClean="0">
                                <a:latin typeface="Cambria Math" panose="02040503050406030204" pitchFamily="18" charset="0"/>
                                <a:ea typeface="新細明體" panose="02020500000000000000" pitchFamily="18" charset="-120"/>
                              </a:rPr>
                            </m:ctrlPr>
                          </m:radPr>
                          <m:deg/>
                          <m:e>
                            <m:r>
                              <a:rPr kumimoji="1" lang="en-US" altLang="zh-TW" sz="2000" i="1" dirty="0">
                                <a:latin typeface="Cambria Math" panose="02040503050406030204" pitchFamily="18" charset="0"/>
                                <a:sym typeface="Symbol" pitchFamily="2" charset="2"/>
                              </a:rPr>
                              <m:t>(4+9+25)(0+0+4)</m:t>
                            </m:r>
                          </m:e>
                        </m:rad>
                      </m:den>
                    </m:f>
                    <m:r>
                      <a:rPr kumimoji="1" lang="en-US" altLang="zh-TW" sz="2000" i="1" dirty="0">
                        <a:latin typeface="Cambria Math" panose="02040503050406030204" pitchFamily="18" charset="0"/>
                        <a:ea typeface="新細明體" panose="02020500000000000000" pitchFamily="18" charset="-120"/>
                      </a:rPr>
                      <m:t> </m:t>
                    </m:r>
                    <m:r>
                      <a:rPr kumimoji="1" lang="en-US" altLang="zh-TW" sz="2000" i="1" dirty="0">
                        <a:latin typeface="Cambria Math" panose="02040503050406030204" pitchFamily="18" charset="0"/>
                        <a:ea typeface="新細明體" panose="02020500000000000000" pitchFamily="18" charset="-120"/>
                        <a:sym typeface="Symbol" pitchFamily="2" charset="2"/>
                      </a:rPr>
                      <m:t>= 0.81</m:t>
                    </m:r>
                  </m:oMath>
                </a14:m>
                <a:endParaRPr kumimoji="1" lang="en-US" altLang="zh-TW" sz="2000" i="1" baseline="-25000" dirty="0">
                  <a:ea typeface="新細明體" panose="02020500000000000000" pitchFamily="18" charset="-120"/>
                </a:endParaRPr>
              </a:p>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+ 7T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+ 1T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a:latin typeface="Cambria Math" panose="02040503050406030204" pitchFamily="18" charset="0"/>
                      </a:rPr>
                      <m:t>𝐶𝑜𝑠𝑆𝑖𝑚</m:t>
                    </m:r>
                    <m:r>
                      <a:rPr kumimoji="1" lang="en-US" altLang="zh-TW" sz="2000" i="1" dirty="0">
                        <a:latin typeface="Cambria Math" panose="02040503050406030204" pitchFamily="18" charset="0"/>
                      </a:rPr>
                      <m:t>(</m:t>
                    </m:r>
                    <m:r>
                      <a:rPr kumimoji="1" lang="en-US" altLang="zh-TW" sz="2000" i="1" dirty="0">
                        <a:latin typeface="Cambria Math" panose="02040503050406030204" pitchFamily="18" charset="0"/>
                      </a:rPr>
                      <m:t>𝐷</m:t>
                    </m:r>
                    <m:r>
                      <a:rPr kumimoji="1" lang="en-US" altLang="zh-TW" sz="2000" b="0" i="1" baseline="-25000" dirty="0" smtClean="0">
                        <a:latin typeface="Cambria Math" panose="02040503050406030204" pitchFamily="18" charset="0"/>
                      </a:rPr>
                      <m:t>2</m:t>
                    </m:r>
                    <m:r>
                      <a:rPr kumimoji="1" lang="en-US" altLang="zh-TW" sz="2000" i="1" dirty="0">
                        <a:latin typeface="Cambria Math" panose="02040503050406030204" pitchFamily="18" charset="0"/>
                      </a:rPr>
                      <m:t> , </m:t>
                    </m:r>
                    <m:r>
                      <a:rPr kumimoji="1" lang="en-US" altLang="zh-TW" sz="2000" i="1" dirty="0">
                        <a:latin typeface="Cambria Math" panose="02040503050406030204" pitchFamily="18" charset="0"/>
                      </a:rPr>
                      <m:t>𝑄</m:t>
                    </m:r>
                    <m:r>
                      <a:rPr kumimoji="1" lang="en-US" altLang="zh-TW" sz="2000" i="1" dirty="0">
                        <a:latin typeface="Cambria Math" panose="02040503050406030204" pitchFamily="18" charset="0"/>
                      </a:rPr>
                      <m:t>) =</m:t>
                    </m:r>
                    <m:f>
                      <m:fPr>
                        <m:ctrlPr>
                          <a:rPr kumimoji="1" lang="en-US" altLang="zh-TW" sz="2000" i="1" dirty="0">
                            <a:latin typeface="Cambria Math" panose="02040503050406030204" pitchFamily="18" charset="0"/>
                          </a:rPr>
                        </m:ctrlPr>
                      </m:fPr>
                      <m:num>
                        <m:r>
                          <a:rPr kumimoji="1" lang="en-US" altLang="zh-TW" sz="2000" b="0" i="1" dirty="0" smtClean="0">
                            <a:latin typeface="Cambria Math" panose="02040503050406030204" pitchFamily="18" charset="0"/>
                          </a:rPr>
                          <m:t>2</m:t>
                        </m:r>
                      </m:num>
                      <m:den>
                        <m:rad>
                          <m:radPr>
                            <m:degHide m:val="on"/>
                            <m:ctrlPr>
                              <a:rPr kumimoji="1" lang="en-US" altLang="zh-TW" sz="2000" i="1" dirty="0">
                                <a:latin typeface="Cambria Math" panose="02040503050406030204" pitchFamily="18" charset="0"/>
                              </a:rPr>
                            </m:ctrlPr>
                          </m:radPr>
                          <m:deg/>
                          <m:e>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9</m:t>
                            </m:r>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4</m:t>
                            </m:r>
                            <m:r>
                              <a:rPr kumimoji="1" lang="en-US" altLang="zh-TW" sz="2000" i="1" dirty="0">
                                <a:latin typeface="Cambria Math" panose="02040503050406030204" pitchFamily="18" charset="0"/>
                                <a:sym typeface="Symbol" pitchFamily="2" charset="2"/>
                              </a:rPr>
                              <m:t>9+</m:t>
                            </m:r>
                            <m:r>
                              <a:rPr kumimoji="1" lang="en-US" altLang="zh-TW" sz="2000" b="0" i="1" dirty="0" smtClean="0">
                                <a:latin typeface="Cambria Math" panose="02040503050406030204" pitchFamily="18" charset="0"/>
                                <a:sym typeface="Symbol" pitchFamily="2" charset="2"/>
                              </a:rPr>
                              <m:t>1</m:t>
                            </m:r>
                            <m:r>
                              <a:rPr kumimoji="1" lang="en-US" altLang="zh-TW" sz="2000" i="1" dirty="0">
                                <a:latin typeface="Cambria Math" panose="02040503050406030204" pitchFamily="18" charset="0"/>
                                <a:sym typeface="Symbol" pitchFamily="2" charset="2"/>
                              </a:rPr>
                              <m:t>)(0+0+4)</m:t>
                            </m:r>
                          </m:e>
                        </m:rad>
                      </m:den>
                    </m:f>
                    <m:r>
                      <a:rPr kumimoji="1" lang="en-US" altLang="zh-TW" sz="2000" i="1" dirty="0">
                        <a:latin typeface="Cambria Math" panose="02040503050406030204" pitchFamily="18" charset="0"/>
                      </a:rPr>
                      <m:t> </m:t>
                    </m:r>
                    <m:r>
                      <a:rPr kumimoji="1" lang="en-US" altLang="zh-TW" sz="2000" i="1" dirty="0">
                        <a:latin typeface="Cambria Math" panose="02040503050406030204" pitchFamily="18" charset="0"/>
                        <a:sym typeface="Symbol" pitchFamily="2" charset="2"/>
                      </a:rPr>
                      <m:t>= 0.</m:t>
                    </m:r>
                  </m:oMath>
                </a14:m>
                <a:r>
                  <a:rPr kumimoji="1" lang="en-US" altLang="zh-TW" sz="2000" dirty="0">
                    <a:ea typeface="新細明體" panose="02020500000000000000" pitchFamily="18" charset="-120"/>
                  </a:rPr>
                  <a:t>13</a:t>
                </a:r>
                <a:endParaRPr kumimoji="1" lang="en-US" altLang="zh-TW" sz="2000" i="1" baseline="-25000" dirty="0">
                  <a:ea typeface="新細明體" panose="02020500000000000000" pitchFamily="18" charset="-120"/>
                </a:endParaRPr>
              </a:p>
              <a:p>
                <a:pPr algn="l"/>
                <a:r>
                  <a:rPr kumimoji="1" lang="en-US" altLang="zh-TW" sz="2000" i="1" baseline="-25000" dirty="0">
                    <a:ea typeface="新細明體" panose="02020500000000000000" pitchFamily="18" charset="-120"/>
                  </a:rPr>
                  <a:t> </a:t>
                </a:r>
                <a:r>
                  <a:rPr kumimoji="1" lang="en-US" altLang="zh-TW" sz="2000" i="1" dirty="0">
                    <a:ea typeface="新細明體" panose="02020500000000000000" pitchFamily="18" charset="-120"/>
                  </a:rPr>
                  <a:t>Q = 0T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+ 0T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3</a:t>
                </a:r>
                <a:endParaRPr kumimoji="1" lang="en-US" altLang="zh-TW" sz="2000" dirty="0">
                  <a:ea typeface="新細明體" panose="02020500000000000000" pitchFamily="18" charset="-120"/>
                </a:endParaRPr>
              </a:p>
            </p:txBody>
          </p:sp>
        </mc:Choice>
        <mc:Fallback xmlns="">
          <p:sp>
            <p:nvSpPr>
              <p:cNvPr id="112644" name="Text Box 4">
                <a:extLst>
                  <a:ext uri="{FF2B5EF4-FFF2-40B4-BE49-F238E27FC236}">
                    <a16:creationId xmlns:a16="http://schemas.microsoft.com/office/drawing/2014/main" id="{7446AFD2-4C5D-E140-9CA8-EEDB762079B8}"/>
                  </a:ext>
                </a:extLst>
              </p:cNvPr>
              <p:cNvSpPr txBox="1">
                <a:spLocks noRot="1" noChangeAspect="1" noMove="1" noResize="1" noEditPoints="1" noAdjustHandles="1" noChangeArrowheads="1" noChangeShapeType="1" noTextEdit="1"/>
              </p:cNvSpPr>
              <p:nvPr/>
            </p:nvSpPr>
            <p:spPr bwMode="auto">
              <a:xfrm>
                <a:off x="837817" y="4305378"/>
                <a:ext cx="7246115" cy="1405385"/>
              </a:xfrm>
              <a:prstGeom prst="rect">
                <a:avLst/>
              </a:prstGeom>
              <a:blipFill>
                <a:blip r:embed="rId2"/>
                <a:stretch>
                  <a:fillRect l="-696" b="-3478"/>
                </a:stretch>
              </a:blipFill>
              <a:ln w="31750">
                <a:solidFill>
                  <a:srgbClr val="FF0000"/>
                </a:solidFill>
              </a:ln>
              <a:effectLst/>
            </p:spPr>
            <p:txBody>
              <a:bodyPr/>
              <a:lstStyle/>
              <a:p>
                <a:r>
                  <a:rPr lang="en-US">
                    <a:noFill/>
                  </a:rPr>
                  <a:t> </a:t>
                </a:r>
              </a:p>
            </p:txBody>
          </p:sp>
        </mc:Fallback>
      </mc:AlternateContent>
      <p:grpSp>
        <p:nvGrpSpPr>
          <p:cNvPr id="112645" name="Group 5">
            <a:extLst>
              <a:ext uri="{FF2B5EF4-FFF2-40B4-BE49-F238E27FC236}">
                <a16:creationId xmlns:a16="http://schemas.microsoft.com/office/drawing/2014/main" id="{AC61B02D-626E-C94D-9BBD-9A2440544CB8}"/>
              </a:ext>
            </a:extLst>
          </p:cNvPr>
          <p:cNvGrpSpPr>
            <a:grpSpLocks/>
          </p:cNvGrpSpPr>
          <p:nvPr/>
        </p:nvGrpSpPr>
        <p:grpSpPr bwMode="auto">
          <a:xfrm>
            <a:off x="6512690" y="1052325"/>
            <a:ext cx="2487613" cy="3033713"/>
            <a:chOff x="3978" y="2152"/>
            <a:chExt cx="1567" cy="1911"/>
          </a:xfrm>
        </p:grpSpPr>
        <p:sp>
          <p:nvSpPr>
            <p:cNvPr id="112646" name="Text Box 6">
              <a:extLst>
                <a:ext uri="{FF2B5EF4-FFF2-40B4-BE49-F238E27FC236}">
                  <a16:creationId xmlns:a16="http://schemas.microsoft.com/office/drawing/2014/main" id="{FE45F20D-0EB7-D74D-8D54-7298F16DD58E}"/>
                </a:ext>
              </a:extLst>
            </p:cNvPr>
            <p:cNvSpPr txBox="1">
              <a:spLocks noChangeArrowheads="1"/>
            </p:cNvSpPr>
            <p:nvPr/>
          </p:nvSpPr>
          <p:spPr bwMode="auto">
            <a:xfrm>
              <a:off x="4445" y="3222"/>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2</a:t>
              </a:r>
              <a:endParaRPr kumimoji="1" lang="zh-TW" altLang="en-US">
                <a:ea typeface="新細明體" panose="02020500000000000000" pitchFamily="18" charset="-120"/>
              </a:endParaRPr>
            </a:p>
          </p:txBody>
        </p:sp>
        <p:sp>
          <p:nvSpPr>
            <p:cNvPr id="112647" name="Text Box 7">
              <a:extLst>
                <a:ext uri="{FF2B5EF4-FFF2-40B4-BE49-F238E27FC236}">
                  <a16:creationId xmlns:a16="http://schemas.microsoft.com/office/drawing/2014/main" id="{3184135E-0B07-AD4B-AD72-5AC08F8A3C07}"/>
                </a:ext>
              </a:extLst>
            </p:cNvPr>
            <p:cNvSpPr txBox="1">
              <a:spLocks noChangeArrowheads="1"/>
            </p:cNvSpPr>
            <p:nvPr/>
          </p:nvSpPr>
          <p:spPr bwMode="auto">
            <a:xfrm>
              <a:off x="4808" y="2159"/>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12648" name="Line 8">
              <a:extLst>
                <a:ext uri="{FF2B5EF4-FFF2-40B4-BE49-F238E27FC236}">
                  <a16:creationId xmlns:a16="http://schemas.microsoft.com/office/drawing/2014/main" id="{F62BE6D2-1EB1-B140-8FAE-0D7250D084A9}"/>
                </a:ext>
              </a:extLst>
            </p:cNvPr>
            <p:cNvSpPr>
              <a:spLocks noChangeShapeType="1"/>
            </p:cNvSpPr>
            <p:nvPr/>
          </p:nvSpPr>
          <p:spPr bwMode="auto">
            <a:xfrm>
              <a:off x="4789" y="3331"/>
              <a:ext cx="7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49" name="Line 9">
              <a:extLst>
                <a:ext uri="{FF2B5EF4-FFF2-40B4-BE49-F238E27FC236}">
                  <a16:creationId xmlns:a16="http://schemas.microsoft.com/office/drawing/2014/main" id="{F0F47C6E-9DDA-9C42-B875-2BC0430BB4CA}"/>
                </a:ext>
              </a:extLst>
            </p:cNvPr>
            <p:cNvSpPr>
              <a:spLocks noChangeShapeType="1"/>
            </p:cNvSpPr>
            <p:nvPr/>
          </p:nvSpPr>
          <p:spPr bwMode="auto">
            <a:xfrm flipH="1">
              <a:off x="4103" y="3329"/>
              <a:ext cx="681"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0" name="Line 10">
              <a:extLst>
                <a:ext uri="{FF2B5EF4-FFF2-40B4-BE49-F238E27FC236}">
                  <a16:creationId xmlns:a16="http://schemas.microsoft.com/office/drawing/2014/main" id="{EA0BFA85-B071-C143-B2D3-208B18D502F5}"/>
                </a:ext>
              </a:extLst>
            </p:cNvPr>
            <p:cNvSpPr>
              <a:spLocks noChangeShapeType="1"/>
            </p:cNvSpPr>
            <p:nvPr/>
          </p:nvSpPr>
          <p:spPr bwMode="auto">
            <a:xfrm flipV="1">
              <a:off x="4784" y="2152"/>
              <a:ext cx="0" cy="11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1" name="Line 11">
              <a:extLst>
                <a:ext uri="{FF2B5EF4-FFF2-40B4-BE49-F238E27FC236}">
                  <a16:creationId xmlns:a16="http://schemas.microsoft.com/office/drawing/2014/main" id="{97D9446A-1A21-E843-AE4B-16276FD4D492}"/>
                </a:ext>
              </a:extLst>
            </p:cNvPr>
            <p:cNvSpPr>
              <a:spLocks noChangeShapeType="1"/>
            </p:cNvSpPr>
            <p:nvPr/>
          </p:nvSpPr>
          <p:spPr bwMode="auto">
            <a:xfrm flipH="1" flipV="1">
              <a:off x="4481" y="2843"/>
              <a:ext cx="294" cy="484"/>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2" name="Line 12">
              <a:extLst>
                <a:ext uri="{FF2B5EF4-FFF2-40B4-BE49-F238E27FC236}">
                  <a16:creationId xmlns:a16="http://schemas.microsoft.com/office/drawing/2014/main" id="{4E42625B-7D9B-F640-B937-BBAFEE82AD67}"/>
                </a:ext>
              </a:extLst>
            </p:cNvPr>
            <p:cNvSpPr>
              <a:spLocks noChangeShapeType="1"/>
            </p:cNvSpPr>
            <p:nvPr/>
          </p:nvSpPr>
          <p:spPr bwMode="auto">
            <a:xfrm flipH="1">
              <a:off x="4416" y="3321"/>
              <a:ext cx="363" cy="734"/>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3" name="Line 13">
              <a:extLst>
                <a:ext uri="{FF2B5EF4-FFF2-40B4-BE49-F238E27FC236}">
                  <a16:creationId xmlns:a16="http://schemas.microsoft.com/office/drawing/2014/main" id="{7B1C8BE7-8444-144A-BABA-58E73EA86D92}"/>
                </a:ext>
              </a:extLst>
            </p:cNvPr>
            <p:cNvSpPr>
              <a:spLocks noChangeShapeType="1"/>
            </p:cNvSpPr>
            <p:nvPr/>
          </p:nvSpPr>
          <p:spPr bwMode="auto">
            <a:xfrm flipV="1">
              <a:off x="4784" y="2938"/>
              <a:ext cx="0" cy="39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4" name="Text Box 14">
              <a:extLst>
                <a:ext uri="{FF2B5EF4-FFF2-40B4-BE49-F238E27FC236}">
                  <a16:creationId xmlns:a16="http://schemas.microsoft.com/office/drawing/2014/main" id="{78CE1D9E-0ADD-6D44-8AF1-66D2000707AE}"/>
                </a:ext>
              </a:extLst>
            </p:cNvPr>
            <p:cNvSpPr txBox="1">
              <a:spLocks noChangeArrowheads="1"/>
            </p:cNvSpPr>
            <p:nvPr/>
          </p:nvSpPr>
          <p:spPr bwMode="auto">
            <a:xfrm>
              <a:off x="5333" y="3288"/>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12655" name="Text Box 15">
              <a:extLst>
                <a:ext uri="{FF2B5EF4-FFF2-40B4-BE49-F238E27FC236}">
                  <a16:creationId xmlns:a16="http://schemas.microsoft.com/office/drawing/2014/main" id="{FCBC0014-E486-2542-AE0F-2A30BD51A361}"/>
                </a:ext>
              </a:extLst>
            </p:cNvPr>
            <p:cNvSpPr txBox="1">
              <a:spLocks noChangeArrowheads="1"/>
            </p:cNvSpPr>
            <p:nvPr/>
          </p:nvSpPr>
          <p:spPr bwMode="auto">
            <a:xfrm>
              <a:off x="3978" y="3733"/>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12656" name="Text Box 16">
              <a:extLst>
                <a:ext uri="{FF2B5EF4-FFF2-40B4-BE49-F238E27FC236}">
                  <a16:creationId xmlns:a16="http://schemas.microsoft.com/office/drawing/2014/main" id="{FDC5635A-78E8-AC47-AFAE-6663C746994E}"/>
                </a:ext>
              </a:extLst>
            </p:cNvPr>
            <p:cNvSpPr txBox="1">
              <a:spLocks noChangeArrowheads="1"/>
            </p:cNvSpPr>
            <p:nvPr/>
          </p:nvSpPr>
          <p:spPr bwMode="auto">
            <a:xfrm>
              <a:off x="4273" y="2911"/>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1</a:t>
              </a:r>
            </a:p>
          </p:txBody>
        </p:sp>
        <p:sp>
          <p:nvSpPr>
            <p:cNvPr id="112657" name="Text Box 17">
              <a:extLst>
                <a:ext uri="{FF2B5EF4-FFF2-40B4-BE49-F238E27FC236}">
                  <a16:creationId xmlns:a16="http://schemas.microsoft.com/office/drawing/2014/main" id="{C1803B5B-4651-ED4C-AC31-86B71DA5848C}"/>
                </a:ext>
              </a:extLst>
            </p:cNvPr>
            <p:cNvSpPr txBox="1">
              <a:spLocks noChangeArrowheads="1"/>
            </p:cNvSpPr>
            <p:nvPr/>
          </p:nvSpPr>
          <p:spPr bwMode="auto">
            <a:xfrm>
              <a:off x="4498" y="3764"/>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2</a:t>
              </a:r>
            </a:p>
          </p:txBody>
        </p:sp>
        <p:sp>
          <p:nvSpPr>
            <p:cNvPr id="112658" name="Text Box 18">
              <a:extLst>
                <a:ext uri="{FF2B5EF4-FFF2-40B4-BE49-F238E27FC236}">
                  <a16:creationId xmlns:a16="http://schemas.microsoft.com/office/drawing/2014/main" id="{BFEC2559-67A2-5A43-B699-1D77114990F3}"/>
                </a:ext>
              </a:extLst>
            </p:cNvPr>
            <p:cNvSpPr txBox="1">
              <a:spLocks noChangeArrowheads="1"/>
            </p:cNvSpPr>
            <p:nvPr/>
          </p:nvSpPr>
          <p:spPr bwMode="auto">
            <a:xfrm>
              <a:off x="4824" y="3019"/>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Q</a:t>
              </a:r>
              <a:endParaRPr kumimoji="1" lang="en-US" altLang="zh-TW">
                <a:ea typeface="新細明體" panose="02020500000000000000" pitchFamily="18" charset="-120"/>
              </a:endParaRPr>
            </a:p>
          </p:txBody>
        </p:sp>
        <p:sp>
          <p:nvSpPr>
            <p:cNvPr id="112659" name="Arc 19">
              <a:extLst>
                <a:ext uri="{FF2B5EF4-FFF2-40B4-BE49-F238E27FC236}">
                  <a16:creationId xmlns:a16="http://schemas.microsoft.com/office/drawing/2014/main" id="{846E9125-C737-A24C-A9F7-9A561A3133A1}"/>
                </a:ext>
              </a:extLst>
            </p:cNvPr>
            <p:cNvSpPr>
              <a:spLocks/>
            </p:cNvSpPr>
            <p:nvPr/>
          </p:nvSpPr>
          <p:spPr bwMode="auto">
            <a:xfrm>
              <a:off x="4576" y="2921"/>
              <a:ext cx="196" cy="96"/>
            </a:xfrm>
            <a:custGeom>
              <a:avLst/>
              <a:gdLst>
                <a:gd name="G0" fmla="+- 8071 0 0"/>
                <a:gd name="G1" fmla="+- 21600 0 0"/>
                <a:gd name="G2" fmla="+- 21600 0 0"/>
                <a:gd name="T0" fmla="*/ 0 w 29671"/>
                <a:gd name="T1" fmla="*/ 1565 h 21600"/>
                <a:gd name="T2" fmla="*/ 29671 w 29671"/>
                <a:gd name="T3" fmla="*/ 21600 h 21600"/>
                <a:gd name="T4" fmla="*/ 8071 w 29671"/>
                <a:gd name="T5" fmla="*/ 21600 h 21600"/>
              </a:gdLst>
              <a:ahLst/>
              <a:cxnLst>
                <a:cxn ang="0">
                  <a:pos x="T0" y="T1"/>
                </a:cxn>
                <a:cxn ang="0">
                  <a:pos x="T2" y="T3"/>
                </a:cxn>
                <a:cxn ang="0">
                  <a:pos x="T4" y="T5"/>
                </a:cxn>
              </a:cxnLst>
              <a:rect l="0" t="0" r="r" b="b"/>
              <a:pathLst>
                <a:path w="29671" h="21600" fill="none" extrusionOk="0">
                  <a:moveTo>
                    <a:pt x="-1" y="1564"/>
                  </a:moveTo>
                  <a:cubicBezTo>
                    <a:pt x="2565" y="531"/>
                    <a:pt x="5305" y="0"/>
                    <a:pt x="8071" y="0"/>
                  </a:cubicBezTo>
                  <a:cubicBezTo>
                    <a:pt x="20000" y="0"/>
                    <a:pt x="29671" y="9670"/>
                    <a:pt x="29671" y="21600"/>
                  </a:cubicBezTo>
                </a:path>
                <a:path w="29671" h="21600" stroke="0" extrusionOk="0">
                  <a:moveTo>
                    <a:pt x="-1" y="1564"/>
                  </a:moveTo>
                  <a:cubicBezTo>
                    <a:pt x="2565" y="531"/>
                    <a:pt x="5305" y="0"/>
                    <a:pt x="8071" y="0"/>
                  </a:cubicBezTo>
                  <a:cubicBezTo>
                    <a:pt x="20000" y="0"/>
                    <a:pt x="29671" y="9670"/>
                    <a:pt x="29671" y="21600"/>
                  </a:cubicBezTo>
                  <a:lnTo>
                    <a:pt x="8071"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60" name="Arc 20">
              <a:extLst>
                <a:ext uri="{FF2B5EF4-FFF2-40B4-BE49-F238E27FC236}">
                  <a16:creationId xmlns:a16="http://schemas.microsoft.com/office/drawing/2014/main" id="{E43090A1-B19B-934B-9E27-2BBC78517C26}"/>
                </a:ext>
              </a:extLst>
            </p:cNvPr>
            <p:cNvSpPr>
              <a:spLocks/>
            </p:cNvSpPr>
            <p:nvPr/>
          </p:nvSpPr>
          <p:spPr bwMode="auto">
            <a:xfrm flipH="1">
              <a:off x="4627" y="3102"/>
              <a:ext cx="125" cy="5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61" name="Text Box 21">
              <a:extLst>
                <a:ext uri="{FF2B5EF4-FFF2-40B4-BE49-F238E27FC236}">
                  <a16:creationId xmlns:a16="http://schemas.microsoft.com/office/drawing/2014/main" id="{71B2A598-588F-5740-920D-02262A130423}"/>
                </a:ext>
              </a:extLst>
            </p:cNvPr>
            <p:cNvSpPr txBox="1">
              <a:spLocks noChangeArrowheads="1"/>
            </p:cNvSpPr>
            <p:nvPr/>
          </p:nvSpPr>
          <p:spPr bwMode="auto">
            <a:xfrm>
              <a:off x="4512" y="2598"/>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1</a:t>
              </a:r>
              <a:endParaRPr kumimoji="1" lang="zh-TW" altLang="en-US">
                <a:ea typeface="新細明體" panose="02020500000000000000" pitchFamily="18" charset="-120"/>
              </a:endParaRPr>
            </a:p>
          </p:txBody>
        </p:sp>
      </p:grpSp>
      <p:sp>
        <p:nvSpPr>
          <p:cNvPr id="112662" name="Text Box 22">
            <a:extLst>
              <a:ext uri="{FF2B5EF4-FFF2-40B4-BE49-F238E27FC236}">
                <a16:creationId xmlns:a16="http://schemas.microsoft.com/office/drawing/2014/main" id="{16039D6A-60EB-E54A-B8F5-3C19306BB0B1}"/>
              </a:ext>
            </a:extLst>
          </p:cNvPr>
          <p:cNvSpPr txBox="1">
            <a:spLocks noChangeArrowheads="1"/>
          </p:cNvSpPr>
          <p:nvPr/>
        </p:nvSpPr>
        <p:spPr bwMode="auto">
          <a:xfrm>
            <a:off x="185200" y="5854973"/>
            <a:ext cx="8380066" cy="769441"/>
          </a:xfrm>
          <a:prstGeom prst="rect">
            <a:avLst/>
          </a:prstGeom>
          <a:noFill/>
          <a:ln>
            <a:noFill/>
          </a:ln>
          <a:effectLst/>
        </p:spPr>
        <p:txBody>
          <a:bodyPr wrap="square">
            <a:spAutoFit/>
          </a:bodyPr>
          <a:lstStyle/>
          <a:p>
            <a:pPr marL="285750" indent="-285750" algn="l">
              <a:buFont typeface="Arial" panose="020B0604020202020204" pitchFamily="34" charset="0"/>
              <a:buChar char="•"/>
            </a:pP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1</a:t>
            </a:r>
            <a:r>
              <a:rPr kumimoji="1" lang="en-US" altLang="zh-TW" sz="2200" dirty="0">
                <a:ea typeface="新細明體" panose="02020500000000000000" pitchFamily="18" charset="-120"/>
              </a:rPr>
              <a:t> is 6 times better than </a:t>
            </a: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2</a:t>
            </a:r>
            <a:r>
              <a:rPr kumimoji="1" lang="en-US" altLang="zh-TW" sz="2200" dirty="0">
                <a:ea typeface="新細明體" panose="02020500000000000000" pitchFamily="18" charset="-120"/>
              </a:rPr>
              <a:t> using cosine similarity but only 5 times better using inner product.</a:t>
            </a:r>
          </a:p>
        </p:txBody>
      </p:sp>
      <mc:AlternateContent xmlns:mc="http://schemas.openxmlformats.org/markup-compatibility/2006" xmlns:a14="http://schemas.microsoft.com/office/drawing/2010/main">
        <mc:Choice Requires="a14">
          <p:sp>
            <p:nvSpPr>
              <p:cNvPr id="112664" name="Rectangle 24">
                <a:extLst>
                  <a:ext uri="{FF2B5EF4-FFF2-40B4-BE49-F238E27FC236}">
                    <a16:creationId xmlns:a16="http://schemas.microsoft.com/office/drawing/2014/main" id="{BB3DD8E7-904C-7B4D-877C-F04D8ECD6F65}"/>
                  </a:ext>
                </a:extLst>
              </p:cNvPr>
              <p:cNvSpPr>
                <a:spLocks noChangeArrowheads="1"/>
              </p:cNvSpPr>
              <p:nvPr/>
            </p:nvSpPr>
            <p:spPr bwMode="auto">
              <a:xfrm>
                <a:off x="29084" y="2270590"/>
                <a:ext cx="6613016" cy="12189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TW" sz="2200" i="1" dirty="0" smtClean="0">
                          <a:latin typeface="Cambria Math" panose="02040503050406030204" pitchFamily="18" charset="0"/>
                          <a:ea typeface="新細明體" panose="02020500000000000000" pitchFamily="18" charset="-120"/>
                        </a:rPr>
                        <m:t>𝐶𝑜𝑠𝑆𝑖𝑚</m:t>
                      </m:r>
                      <m:d>
                        <m:dPr>
                          <m:ctrlPr>
                            <a:rPr kumimoji="1" lang="en-US" altLang="zh-TW" sz="2200" i="1" dirty="0" smtClean="0">
                              <a:latin typeface="Cambria Math" panose="02040503050406030204" pitchFamily="18" charset="0"/>
                              <a:ea typeface="新細明體" panose="02020500000000000000" pitchFamily="18" charset="-120"/>
                            </a:rPr>
                          </m:ctrlPr>
                        </m:dPr>
                        <m:e>
                          <m:r>
                            <a:rPr kumimoji="1" lang="en-US" altLang="zh-TW" sz="2200" b="1" i="1" dirty="0" err="1">
                              <a:latin typeface="Cambria Math" panose="02040503050406030204" pitchFamily="18" charset="0"/>
                              <a:ea typeface="新細明體" panose="02020500000000000000" pitchFamily="18" charset="-120"/>
                            </a:rPr>
                            <m:t>𝒅</m:t>
                          </m:r>
                          <m:r>
                            <a:rPr kumimoji="1" lang="en-US" altLang="zh-TW" sz="2200" i="1" baseline="-25000" dirty="0" err="1">
                              <a:latin typeface="Cambria Math" panose="02040503050406030204" pitchFamily="18" charset="0"/>
                              <a:ea typeface="新細明體" panose="02020500000000000000" pitchFamily="18" charset="-120"/>
                            </a:rPr>
                            <m:t>𝑗</m:t>
                          </m:r>
                          <m:r>
                            <a:rPr kumimoji="1" lang="en-US" altLang="zh-TW" sz="2200" i="1" dirty="0">
                              <a:latin typeface="Cambria Math" panose="02040503050406030204" pitchFamily="18" charset="0"/>
                              <a:ea typeface="新細明體" panose="02020500000000000000" pitchFamily="18" charset="-120"/>
                            </a:rPr>
                            <m:t>, </m:t>
                          </m:r>
                          <m:r>
                            <a:rPr kumimoji="1" lang="en-US" altLang="zh-TW" sz="2200" b="1" i="1" dirty="0">
                              <a:latin typeface="Cambria Math" panose="02040503050406030204" pitchFamily="18" charset="0"/>
                              <a:ea typeface="新細明體" panose="02020500000000000000" pitchFamily="18" charset="-120"/>
                            </a:rPr>
                            <m:t>𝒒</m:t>
                          </m:r>
                        </m:e>
                      </m:d>
                      <m:r>
                        <a:rPr kumimoji="1" lang="en-US" altLang="zh-TW" sz="2200" i="1" dirty="0">
                          <a:latin typeface="Cambria Math" panose="02040503050406030204" pitchFamily="18" charset="0"/>
                          <a:ea typeface="新細明體" panose="02020500000000000000" pitchFamily="18" charset="-120"/>
                        </a:rPr>
                        <m:t>=</m:t>
                      </m:r>
                      <m:f>
                        <m:fPr>
                          <m:ctrlPr>
                            <a:rPr kumimoji="1" lang="en-US" altLang="zh-TW" sz="2200" i="1" dirty="0" smtClean="0">
                              <a:latin typeface="Cambria Math" panose="02040503050406030204" pitchFamily="18" charset="0"/>
                              <a:ea typeface="新細明體" panose="02020500000000000000" pitchFamily="18" charset="-120"/>
                            </a:rPr>
                          </m:ctrlPr>
                        </m:fPr>
                        <m:num>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r>
                                <a:rPr kumimoji="1" lang="en-US" altLang="zh-TW" sz="2200" b="0" i="1" dirty="0" smtClean="0">
                                  <a:latin typeface="Cambria Math" panose="02040503050406030204" pitchFamily="18" charset="0"/>
                                  <a:ea typeface="新細明體" panose="02020500000000000000" pitchFamily="18" charset="-120"/>
                                </a:rPr>
                                <m:t>,</m:t>
                              </m:r>
                              <m:r>
                                <a:rPr kumimoji="1" lang="en-US" altLang="zh-TW" sz="2200" b="0" i="1" dirty="0" smtClean="0">
                                  <a:latin typeface="Cambria Math" panose="02040503050406030204" pitchFamily="18" charset="0"/>
                                  <a:ea typeface="新細明體" panose="02020500000000000000" pitchFamily="18" charset="-120"/>
                                </a:rPr>
                                <m:t>𝑞</m:t>
                              </m:r>
                            </m:e>
                          </m:d>
                        </m:num>
                        <m:den>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e>
                          </m:d>
                          <m:r>
                            <a:rPr kumimoji="1" lang="en-US" altLang="zh-TW" sz="2200" b="0" i="1" dirty="0" smtClean="0">
                              <a:latin typeface="Cambria Math" panose="02040503050406030204" pitchFamily="18" charset="0"/>
                              <a:ea typeface="Cambria Math" panose="02040503050406030204" pitchFamily="18" charset="0"/>
                            </a:rPr>
                            <m:t>∙</m:t>
                          </m:r>
                          <m:d>
                            <m:dPr>
                              <m:begChr m:val="‖"/>
                              <m:endChr m:val="‖"/>
                              <m:ctrlPr>
                                <a:rPr kumimoji="1" lang="en-US" altLang="zh-TW" sz="2200" b="0" i="1" dirty="0" smtClean="0">
                                  <a:latin typeface="Cambria Math" panose="02040503050406030204" pitchFamily="18" charset="0"/>
                                  <a:ea typeface="Cambria Math" panose="02040503050406030204" pitchFamily="18" charset="0"/>
                                </a:rPr>
                              </m:ctrlPr>
                            </m:dPr>
                            <m:e>
                              <m:r>
                                <a:rPr kumimoji="1" lang="en-US" altLang="zh-TW" sz="2200" b="0" i="1" dirty="0" smtClean="0">
                                  <a:latin typeface="Cambria Math" panose="02040503050406030204" pitchFamily="18" charset="0"/>
                                  <a:ea typeface="Cambria Math" panose="02040503050406030204" pitchFamily="18" charset="0"/>
                                </a:rPr>
                                <m:t>𝑞</m:t>
                              </m:r>
                            </m:e>
                          </m:d>
                        </m:den>
                      </m:f>
                      <m:r>
                        <a:rPr kumimoji="1" lang="en-US" altLang="zh-TW" sz="2200" b="0" i="1" dirty="0" smtClean="0">
                          <a:latin typeface="Cambria Math" panose="02040503050406030204" pitchFamily="18" charset="0"/>
                          <a:ea typeface="新細明體" panose="02020500000000000000" pitchFamily="18" charset="-120"/>
                        </a:rPr>
                        <m:t>=</m:t>
                      </m:r>
                      <m:f>
                        <m:fPr>
                          <m:ctrlPr>
                            <a:rPr kumimoji="1" lang="en-US" altLang="zh-TW" sz="2200" b="0" i="1" dirty="0" smtClean="0">
                              <a:latin typeface="Cambria Math" panose="02040503050406030204" pitchFamily="18" charset="0"/>
                              <a:ea typeface="新細明體" panose="02020500000000000000" pitchFamily="18" charset="-120"/>
                            </a:rPr>
                          </m:ctrlPr>
                        </m:fPr>
                        <m:num>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
                                <m:sSubPr>
                                  <m:ctrlPr>
                                    <a:rPr kumimoji="1" lang="en-US" altLang="zh-TW" sz="2200" b="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Sub>
                              <m:r>
                                <a:rPr kumimoji="1" lang="en-US" altLang="zh-TW" sz="2200" b="0" i="1" dirty="0" smtClean="0">
                                  <a:latin typeface="Cambria Math" panose="02040503050406030204" pitchFamily="18" charset="0"/>
                                  <a:ea typeface="Cambria Math" panose="02040503050406030204" pitchFamily="18" charset="0"/>
                                </a:rPr>
                                <m:t>∙</m:t>
                              </m:r>
                              <m:sSub>
                                <m:sSubPr>
                                  <m:ctrlPr>
                                    <a:rPr kumimoji="1" lang="en-US" altLang="zh-TW" sz="2200" b="0" i="1" dirty="0" smtClean="0">
                                      <a:latin typeface="Cambria Math" panose="02040503050406030204" pitchFamily="18" charset="0"/>
                                      <a:ea typeface="Cambria Math" panose="02040503050406030204" pitchFamily="18" charset="0"/>
                                    </a:rPr>
                                  </m:ctrlPr>
                                </m:sSubPr>
                                <m:e>
                                  <m:r>
                                    <a:rPr kumimoji="1" lang="en-US" altLang="zh-TW" sz="2200" b="0" i="1" dirty="0" smtClean="0">
                                      <a:latin typeface="Cambria Math" panose="02040503050406030204" pitchFamily="18" charset="0"/>
                                      <a:ea typeface="Cambria Math" panose="02040503050406030204" pitchFamily="18" charset="0"/>
                                    </a:rPr>
                                    <m:t>𝑤</m:t>
                                  </m:r>
                                </m:e>
                                <m:sub>
                                  <m:r>
                                    <a:rPr kumimoji="1" lang="en-US" altLang="zh-TW" sz="2200" b="0" i="1" dirty="0" smtClean="0">
                                      <a:latin typeface="Cambria Math" panose="02040503050406030204" pitchFamily="18" charset="0"/>
                                      <a:ea typeface="Cambria Math" panose="02040503050406030204" pitchFamily="18" charset="0"/>
                                    </a:rPr>
                                    <m:t>𝑖𝑞</m:t>
                                  </m:r>
                                </m:sub>
                              </m:sSub>
                            </m:e>
                          </m:nary>
                        </m:num>
                        <m:den>
                          <m:rad>
                            <m:radPr>
                              <m:degHide m:val="on"/>
                              <m:ctrlPr>
                                <a:rPr kumimoji="1" lang="en-US" altLang="zh-TW" sz="2200" b="0" i="1" dirty="0" smtClean="0">
                                  <a:latin typeface="Cambria Math" panose="02040503050406030204" pitchFamily="18" charset="0"/>
                                  <a:ea typeface="新細明體" panose="02020500000000000000" pitchFamily="18" charset="-120"/>
                                </a:rPr>
                              </m:ctrlPr>
                            </m:radPr>
                            <m:deg/>
                            <m:e>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Sup>
                                    <m:sSubSupPr>
                                      <m:ctrlPr>
                                        <a:rPr kumimoji="1" lang="en-US" altLang="zh-TW" sz="2200" b="0" i="1" dirty="0" smtClean="0">
                                          <a:latin typeface="Cambria Math" panose="02040503050406030204" pitchFamily="18" charset="0"/>
                                          <a:ea typeface="新細明體" panose="02020500000000000000" pitchFamily="18" charset="-120"/>
                                        </a:rPr>
                                      </m:ctrlPr>
                                    </m:sSubSup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up>
                                      <m:r>
                                        <a:rPr kumimoji="1" lang="en-US" altLang="zh-TW" sz="2200" b="0" i="1" dirty="0" smtClean="0">
                                          <a:latin typeface="Cambria Math" panose="02040503050406030204" pitchFamily="18" charset="0"/>
                                          <a:ea typeface="新細明體" panose="02020500000000000000" pitchFamily="18" charset="-120"/>
                                        </a:rPr>
                                        <m:t>2</m:t>
                                      </m:r>
                                    </m:sup>
                                  </m:sSubSup>
                                </m:e>
                              </m:nary>
                            </m:e>
                          </m:rad>
                          <m:r>
                            <a:rPr kumimoji="1" lang="en-US" altLang="zh-TW" sz="2200" b="0" i="1" dirty="0" smtClean="0">
                              <a:latin typeface="Cambria Math" panose="02040503050406030204" pitchFamily="18" charset="0"/>
                              <a:ea typeface="Cambria Math" panose="02040503050406030204" pitchFamily="18" charset="0"/>
                            </a:rPr>
                            <m:t>∙</m:t>
                          </m:r>
                          <m:rad>
                            <m:radPr>
                              <m:degHide m:val="on"/>
                              <m:ctrlPr>
                                <a:rPr kumimoji="1" lang="en-US" altLang="zh-TW" sz="2200" b="0" i="1" dirty="0" smtClean="0">
                                  <a:latin typeface="Cambria Math" panose="02040503050406030204" pitchFamily="18" charset="0"/>
                                  <a:ea typeface="Cambria Math" panose="02040503050406030204" pitchFamily="18" charset="0"/>
                                </a:rPr>
                              </m:ctrlPr>
                            </m:radPr>
                            <m:deg/>
                            <m:e>
                              <m:nary>
                                <m:naryPr>
                                  <m:chr m:val="∑"/>
                                  <m:ctrlPr>
                                    <a:rPr kumimoji="1" lang="en-US" altLang="zh-TW" sz="2200" i="1" dirty="0">
                                      <a:latin typeface="Cambria Math" panose="02040503050406030204" pitchFamily="18" charset="0"/>
                                    </a:rPr>
                                  </m:ctrlPr>
                                </m:naryPr>
                                <m:sub>
                                  <m:r>
                                    <m:rPr>
                                      <m:brk m:alnAt="23"/>
                                    </m:rPr>
                                    <a:rPr kumimoji="1" lang="en-US" altLang="zh-TW" sz="2200" i="1" dirty="0">
                                      <a:latin typeface="Cambria Math" panose="02040503050406030204" pitchFamily="18" charset="0"/>
                                    </a:rPr>
                                    <m:t>𝑖</m:t>
                                  </m:r>
                                  <m:r>
                                    <a:rPr kumimoji="1" lang="en-US" altLang="zh-TW" sz="2200" i="1" dirty="0">
                                      <a:latin typeface="Cambria Math" panose="02040503050406030204" pitchFamily="18" charset="0"/>
                                    </a:rPr>
                                    <m:t>=1</m:t>
                                  </m:r>
                                </m:sub>
                                <m:sup>
                                  <m:r>
                                    <a:rPr kumimoji="1" lang="en-US" altLang="zh-TW" sz="2200" i="1" dirty="0">
                                      <a:latin typeface="Cambria Math" panose="02040503050406030204" pitchFamily="18" charset="0"/>
                                    </a:rPr>
                                    <m:t>𝑡</m:t>
                                  </m:r>
                                </m:sup>
                                <m:e>
                                  <m:sSubSup>
                                    <m:sSubSupPr>
                                      <m:ctrlPr>
                                        <a:rPr kumimoji="1" lang="en-US" altLang="zh-TW" sz="2200" i="1" dirty="0">
                                          <a:latin typeface="Cambria Math" panose="02040503050406030204" pitchFamily="18" charset="0"/>
                                        </a:rPr>
                                      </m:ctrlPr>
                                    </m:sSubSupPr>
                                    <m:e>
                                      <m:r>
                                        <a:rPr kumimoji="1" lang="en-US" altLang="zh-TW" sz="2200" i="1" dirty="0">
                                          <a:latin typeface="Cambria Math" panose="02040503050406030204" pitchFamily="18" charset="0"/>
                                        </a:rPr>
                                        <m:t>𝑤</m:t>
                                      </m:r>
                                    </m:e>
                                    <m:sub>
                                      <m:r>
                                        <a:rPr kumimoji="1" lang="en-US" altLang="zh-TW" sz="2200" i="1" dirty="0">
                                          <a:latin typeface="Cambria Math" panose="02040503050406030204" pitchFamily="18" charset="0"/>
                                        </a:rPr>
                                        <m:t>𝑖</m:t>
                                      </m:r>
                                      <m:r>
                                        <a:rPr kumimoji="1" lang="en-US" altLang="zh-TW" sz="2200" b="0" i="1" dirty="0" smtClean="0">
                                          <a:latin typeface="Cambria Math" panose="02040503050406030204" pitchFamily="18" charset="0"/>
                                        </a:rPr>
                                        <m:t>𝑞</m:t>
                                      </m:r>
                                    </m:sub>
                                    <m:sup>
                                      <m:r>
                                        <a:rPr kumimoji="1" lang="en-US" altLang="zh-TW" sz="2200" i="1" dirty="0">
                                          <a:latin typeface="Cambria Math" panose="02040503050406030204" pitchFamily="18" charset="0"/>
                                        </a:rPr>
                                        <m:t>2</m:t>
                                      </m:r>
                                    </m:sup>
                                  </m:sSubSup>
                                </m:e>
                              </m:nary>
                            </m:e>
                          </m:rad>
                        </m:den>
                      </m:f>
                    </m:oMath>
                  </m:oMathPara>
                </a14:m>
                <a:endParaRPr kumimoji="1" lang="zh-TW" altLang="en-US" sz="2200" dirty="0">
                  <a:ea typeface="新細明體" panose="02020500000000000000" pitchFamily="18" charset="-120"/>
                </a:endParaRPr>
              </a:p>
            </p:txBody>
          </p:sp>
        </mc:Choice>
        <mc:Fallback xmlns="">
          <p:sp>
            <p:nvSpPr>
              <p:cNvPr id="112664" name="Rectangle 24">
                <a:extLst>
                  <a:ext uri="{FF2B5EF4-FFF2-40B4-BE49-F238E27FC236}">
                    <a16:creationId xmlns:a16="http://schemas.microsoft.com/office/drawing/2014/main" id="{BB3DD8E7-904C-7B4D-877C-F04D8ECD6F65}"/>
                  </a:ext>
                </a:extLst>
              </p:cNvPr>
              <p:cNvSpPr>
                <a:spLocks noRot="1" noChangeAspect="1" noMove="1" noResize="1" noEditPoints="1" noAdjustHandles="1" noChangeArrowheads="1" noChangeShapeType="1" noTextEdit="1"/>
              </p:cNvSpPr>
              <p:nvPr/>
            </p:nvSpPr>
            <p:spPr bwMode="auto">
              <a:xfrm>
                <a:off x="29084" y="2270590"/>
                <a:ext cx="6613016" cy="1218923"/>
              </a:xfrm>
              <a:prstGeom prst="rect">
                <a:avLst/>
              </a:prstGeom>
              <a:blipFill>
                <a:blip r:embed="rId3"/>
                <a:stretch>
                  <a:fillRect t="-41237" b="-515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11777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Object class recognition</a:t>
            </a:r>
          </a:p>
        </p:txBody>
      </p:sp>
    </p:spTree>
    <p:extLst>
      <p:ext uri="{BB962C8B-B14F-4D97-AF65-F5344CB8AC3E}">
        <p14:creationId xmlns:p14="http://schemas.microsoft.com/office/powerpoint/2010/main" val="4153963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similar model for image classification and image retrieval would be very useful</a:t>
            </a:r>
          </a:p>
          <a:p>
            <a:pPr marL="0" indent="0">
              <a:lnSpc>
                <a:spcPct val="90000"/>
              </a:lnSpc>
              <a:spcAft>
                <a:spcPts val="600"/>
              </a:spcAft>
            </a:pPr>
            <a:r>
              <a:rPr lang="en-US" dirty="0"/>
              <a:t> But how can we define words in images?</a:t>
            </a:r>
          </a:p>
          <a:p>
            <a:pPr marL="0" indent="0">
              <a:lnSpc>
                <a:spcPct val="90000"/>
              </a:lnSpc>
              <a:spcAft>
                <a:spcPts val="600"/>
              </a:spcAft>
            </a:pPr>
            <a:r>
              <a:rPr lang="en-US" dirty="0"/>
              <a:t> Words are the atoms that form coherent text</a:t>
            </a:r>
          </a:p>
          <a:p>
            <a:pPr marL="0" indent="0">
              <a:lnSpc>
                <a:spcPct val="90000"/>
              </a:lnSpc>
              <a:spcAft>
                <a:spcPts val="600"/>
              </a:spcAft>
            </a:pPr>
            <a:r>
              <a:rPr lang="en-US" dirty="0"/>
              <a:t> Atomic repetitive patterns can be observed in images as well</a:t>
            </a:r>
          </a:p>
        </p:txBody>
      </p:sp>
    </p:spTree>
    <p:extLst>
      <p:ext uri="{BB962C8B-B14F-4D97-AF65-F5344CB8AC3E}">
        <p14:creationId xmlns:p14="http://schemas.microsoft.com/office/powerpoint/2010/main" val="125500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659135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Atomic repetitive patterns can be observed in images as well</a:t>
            </a:r>
          </a:p>
          <a:p>
            <a:pPr marL="0" indent="0">
              <a:lnSpc>
                <a:spcPct val="90000"/>
              </a:lnSpc>
              <a:spcAft>
                <a:spcPts val="600"/>
              </a:spcAft>
            </a:pPr>
            <a:r>
              <a:rPr lang="en-US" dirty="0"/>
              <a:t> However these atomic patterns are not identical in all locations in the image, because of various transformations</a:t>
            </a:r>
            <a:endParaRPr lang="en-US" sz="2800" dirty="0"/>
          </a:p>
        </p:txBody>
      </p:sp>
    </p:spTree>
    <p:extLst>
      <p:ext uri="{BB962C8B-B14F-4D97-AF65-F5344CB8AC3E}">
        <p14:creationId xmlns:p14="http://schemas.microsoft.com/office/powerpoint/2010/main" val="21957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visual word is defined as a group of similar (but not necessarily identical) local image patterns</a:t>
            </a:r>
          </a:p>
          <a:p>
            <a:pPr marL="0" indent="0">
              <a:lnSpc>
                <a:spcPct val="90000"/>
              </a:lnSpc>
              <a:spcAft>
                <a:spcPts val="600"/>
              </a:spcAft>
            </a:pPr>
            <a:r>
              <a:rPr lang="en-US" dirty="0"/>
              <a:t> Visual words are usually obtained by vector quantization, e.g. k-means clustering</a:t>
            </a:r>
            <a:endParaRPr lang="en-US" sz="2800" dirty="0"/>
          </a:p>
        </p:txBody>
      </p:sp>
    </p:spTree>
    <p:extLst>
      <p:ext uri="{BB962C8B-B14F-4D97-AF65-F5344CB8AC3E}">
        <p14:creationId xmlns:p14="http://schemas.microsoft.com/office/powerpoint/2010/main" val="9441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98677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a:effectLst>
                  <a:outerShdw blurRad="38100" dist="38100" dir="2700000" algn="tl">
                    <a:srgbClr val="FFFFFF"/>
                  </a:outerShdw>
                </a:effectLst>
                <a:latin typeface="+mn-lt"/>
                <a:cs typeface="+mn-cs"/>
              </a:rPr>
              <a:t>Object</a:t>
            </a: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2000" y="591235"/>
            <a:ext cx="4428667" cy="646331"/>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Bag-of-visual-words</a:t>
            </a: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a:t>Slide adapted after L. </a:t>
            </a:r>
            <a:r>
              <a:rPr lang="en-US" sz="1200" dirty="0" err="1"/>
              <a:t>Fei-Fei</a:t>
            </a:r>
            <a:endParaRPr lang="en-US" sz="1200" dirty="0"/>
          </a:p>
        </p:txBody>
      </p:sp>
    </p:spTree>
    <p:extLst>
      <p:ext uri="{BB962C8B-B14F-4D97-AF65-F5344CB8AC3E}">
        <p14:creationId xmlns:p14="http://schemas.microsoft.com/office/powerpoint/2010/main" val="3213087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a:t>Bag-of-words-like models:</a:t>
            </a:r>
            <a:br>
              <a:rPr lang="en-US" dirty="0"/>
            </a:br>
            <a:r>
              <a:rPr lang="en-US" dirty="0"/>
              <a:t>texture representation</a:t>
            </a:r>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2481262" y="1292225"/>
            <a:ext cx="4181475" cy="2741612"/>
          </a:xfrm>
          <a:noFill/>
        </p:spPr>
      </p:pic>
      <p:sp>
        <p:nvSpPr>
          <p:cNvPr id="360452" name="Rectangle 3"/>
          <p:cNvSpPr>
            <a:spLocks noGrp="1" noChangeArrowheads="1"/>
          </p:cNvSpPr>
          <p:nvPr>
            <p:ph type="body" sz="half" idx="4294967295"/>
          </p:nvPr>
        </p:nvSpPr>
        <p:spPr>
          <a:xfrm>
            <a:off x="224577" y="4297404"/>
            <a:ext cx="8694846" cy="2323315"/>
          </a:xfrm>
        </p:spPr>
        <p:txBody>
          <a:bodyPr lIns="91440" tIns="45720" rIns="91440" bIns="45720">
            <a:normAutofit/>
          </a:bodyPr>
          <a:lstStyle/>
          <a:p>
            <a:pPr marL="0" indent="0" eaLnBrk="1" hangingPunct="1">
              <a:lnSpc>
                <a:spcPct val="90000"/>
              </a:lnSpc>
              <a:spcAft>
                <a:spcPts val="600"/>
              </a:spcAft>
            </a:pPr>
            <a:r>
              <a:rPr lang="en-US" sz="2000" dirty="0"/>
              <a:t> </a:t>
            </a:r>
            <a:r>
              <a:rPr lang="en-US" sz="2400" dirty="0"/>
              <a:t>Idea explored for the first time in texture representation</a:t>
            </a:r>
          </a:p>
          <a:p>
            <a:pPr marL="0" indent="0" eaLnBrk="1" hangingPunct="1">
              <a:lnSpc>
                <a:spcPct val="90000"/>
              </a:lnSpc>
              <a:spcAft>
                <a:spcPts val="600"/>
              </a:spcAft>
            </a:pPr>
            <a:r>
              <a:rPr lang="en-US" sz="2400" i="1" dirty="0"/>
              <a:t> </a:t>
            </a:r>
            <a:r>
              <a:rPr lang="en-US" sz="2400" i="1" dirty="0" err="1"/>
              <a:t>Textons</a:t>
            </a:r>
            <a:r>
              <a:rPr lang="en-US" sz="2400" i="1" dirty="0"/>
              <a:t> </a:t>
            </a:r>
            <a:r>
              <a:rPr lang="en-US" sz="2400" dirty="0"/>
              <a:t>= centroids of clusters obtained by clustering filter responses applied over images</a:t>
            </a:r>
          </a:p>
          <a:p>
            <a:pPr marL="0" indent="0" eaLnBrk="1" hangingPunct="1">
              <a:lnSpc>
                <a:spcPct val="90000"/>
              </a:lnSpc>
              <a:spcAft>
                <a:spcPts val="600"/>
              </a:spcAft>
            </a:pPr>
            <a:r>
              <a:rPr lang="en-US" sz="2400" dirty="0"/>
              <a:t> Representation/description of textures based on the distribution of </a:t>
            </a:r>
            <a:r>
              <a:rPr lang="en-US" sz="2400" dirty="0" err="1"/>
              <a:t>textons</a:t>
            </a:r>
            <a:r>
              <a:rPr lang="en-US" sz="2400" dirty="0"/>
              <a:t> (prototype elements)</a:t>
            </a:r>
          </a:p>
        </p:txBody>
      </p:sp>
      <p:sp>
        <p:nvSpPr>
          <p:cNvPr id="7" name="TextBox 6"/>
          <p:cNvSpPr txBox="1"/>
          <p:nvPr/>
        </p:nvSpPr>
        <p:spPr>
          <a:xfrm>
            <a:off x="7289740" y="6483312"/>
            <a:ext cx="1854260"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267725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538262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2800" dirty="0">
                <a:solidFill>
                  <a:srgbClr val="000000"/>
                </a:solidFill>
              </a:rPr>
              <a:t>Verification: Is there a light pole?</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5600115" y="571"/>
            <a:ext cx="3828408" cy="523220"/>
          </a:xfrm>
          <a:prstGeom prst="rect">
            <a:avLst/>
          </a:prstGeom>
          <a:noFill/>
        </p:spPr>
        <p:txBody>
          <a:bodyPr wrap="square" rtlCol="0">
            <a:spAutoFit/>
          </a:bodyPr>
          <a:lstStyle/>
          <a:p>
            <a:r>
              <a:rPr lang="en-US" sz="2800" dirty="0">
                <a:solidFill>
                  <a:srgbClr val="660066"/>
                </a:solidFill>
              </a:rPr>
              <a:t>Binary answer: Yes/No</a:t>
            </a:r>
          </a:p>
        </p:txBody>
      </p:sp>
    </p:spTree>
    <p:extLst>
      <p:ext uri="{BB962C8B-B14F-4D97-AF65-F5344CB8AC3E}">
        <p14:creationId xmlns:p14="http://schemas.microsoft.com/office/powerpoint/2010/main" val="291509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a:latin typeface="Arial" charset="0"/>
              </a:rPr>
              <a:t>Texture recognition</a:t>
            </a: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08296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latin typeface="Arial" charset="0"/>
              </a:rPr>
              <a:t>Texture samples (Wikipedia)</a:t>
            </a: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a:t> </a:t>
            </a:r>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a:t>regular</a:t>
            </a:r>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a:t>stochastic</a:t>
            </a:r>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a:t>Texture is characterized by the repetition of basic elements, </a:t>
            </a:r>
            <a:r>
              <a:rPr lang="en-US" i="1" dirty="0" err="1"/>
              <a:t>textons</a:t>
            </a:r>
            <a:endParaRPr lang="en-US" i="1" dirty="0"/>
          </a:p>
          <a:p>
            <a:pPr eaLnBrk="1" hangingPunct="1"/>
            <a:r>
              <a:rPr lang="en-US" dirty="0"/>
              <a:t>We represent textures through histograms of </a:t>
            </a:r>
            <a:r>
              <a:rPr lang="en-US" dirty="0" err="1"/>
              <a:t>textons</a:t>
            </a:r>
            <a:r>
              <a:rPr lang="en-US" dirty="0"/>
              <a:t> (we count how many </a:t>
            </a:r>
            <a:r>
              <a:rPr lang="en-US" dirty="0" err="1"/>
              <a:t>textons</a:t>
            </a:r>
            <a:r>
              <a:rPr lang="en-US" dirty="0"/>
              <a:t> of certain type appear in each image)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spid="_x0000_s1645"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spid="_x0000_s1646"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326396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spid="_x0000_s334443" name="Image" r:id="rId4" imgW="4800000" imgH="3415873" progId="">
                  <p:embed/>
                </p:oleObj>
              </mc:Choice>
              <mc:Fallback>
                <p:oleObj name="Image" r:id="rId4" imgW="4800000" imgH="3415873"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spid="_x0000_s334444" name="Image" r:id="rId6" imgW="4888889" imgH="3530159" progId="">
                  <p:embed/>
                </p:oleObj>
              </mc:Choice>
              <mc:Fallback>
                <p:oleObj name="Image" r:id="rId6" imgW="4888889" imgH="3530159"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2" name="TextBox 1"/>
          <p:cNvSpPr txBox="1"/>
          <p:nvPr/>
        </p:nvSpPr>
        <p:spPr>
          <a:xfrm>
            <a:off x="192600" y="1415206"/>
            <a:ext cx="5901606" cy="3693319"/>
          </a:xfrm>
          <a:prstGeom prst="rect">
            <a:avLst/>
          </a:prstGeom>
          <a:noFill/>
        </p:spPr>
        <p:txBody>
          <a:bodyPr wrap="square" rtlCol="0">
            <a:spAutoFit/>
          </a:bodyPr>
          <a:lstStyle/>
          <a:p>
            <a:pPr marL="285750" indent="-285750">
              <a:buFont typeface="Arial"/>
              <a:buChar char="•"/>
            </a:pPr>
            <a:r>
              <a:rPr lang="en-US" sz="2600" dirty="0"/>
              <a:t>Used to describe object appearance</a:t>
            </a:r>
          </a:p>
          <a:p>
            <a:pPr marL="285750" indent="-285750">
              <a:buFont typeface="Arial"/>
              <a:buChar char="•"/>
            </a:pPr>
            <a:endParaRPr lang="en-US" sz="2600" dirty="0"/>
          </a:p>
          <a:p>
            <a:pPr marL="285750" indent="-285750">
              <a:buFont typeface="Arial"/>
              <a:buChar char="•"/>
            </a:pPr>
            <a:r>
              <a:rPr lang="en-US" sz="2600" dirty="0"/>
              <a:t>Object appearance can vary a lot, even for the same class of objects</a:t>
            </a:r>
          </a:p>
          <a:p>
            <a:pPr marL="285750" indent="-285750">
              <a:buFont typeface="Arial"/>
              <a:buChar char="•"/>
            </a:pPr>
            <a:endParaRPr lang="en-US" sz="2600" dirty="0"/>
          </a:p>
          <a:p>
            <a:pPr marL="285750" indent="-285750">
              <a:buFont typeface="Arial"/>
              <a:buChar char="•"/>
            </a:pPr>
            <a:r>
              <a:rPr lang="en-US" sz="2600" dirty="0"/>
              <a:t>Local appearance (of object parts) has smaller variation</a:t>
            </a:r>
          </a:p>
          <a:p>
            <a:pPr marL="285750" indent="-285750">
              <a:buFont typeface="Arial"/>
              <a:buChar char="•"/>
            </a:pPr>
            <a:endParaRPr lang="en-US" sz="2600" dirty="0"/>
          </a:p>
          <a:p>
            <a:pPr marL="285750" indent="-285750">
              <a:buFont typeface="Arial"/>
              <a:buChar char="•"/>
            </a:pPr>
            <a:r>
              <a:rPr lang="en-US" sz="2600" b="1" dirty="0"/>
              <a:t>Ideally: visual word = object part</a:t>
            </a:r>
          </a:p>
        </p:txBody>
      </p:sp>
    </p:spTree>
    <p:extLst>
      <p:ext uri="{BB962C8B-B14F-4D97-AF65-F5344CB8AC3E}">
        <p14:creationId xmlns:p14="http://schemas.microsoft.com/office/powerpoint/2010/main" val="22174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1563"/>
            <a:ext cx="8229600" cy="1143000"/>
          </a:xfrm>
        </p:spPr>
        <p:txBody>
          <a:bodyPr/>
          <a:lstStyle/>
          <a:p>
            <a:r>
              <a:rPr lang="en-US" dirty="0">
                <a:latin typeface="Arial" charset="0"/>
              </a:rPr>
              <a:t>Bag-of-visual-words</a:t>
            </a:r>
          </a:p>
        </p:txBody>
      </p:sp>
      <p:sp>
        <p:nvSpPr>
          <p:cNvPr id="53251" name="Rectangle 3"/>
          <p:cNvSpPr>
            <a:spLocks noGrp="1" noChangeArrowheads="1"/>
          </p:cNvSpPr>
          <p:nvPr>
            <p:ph idx="1"/>
          </p:nvPr>
        </p:nvSpPr>
        <p:spPr>
          <a:xfrm>
            <a:off x="457200" y="1357125"/>
            <a:ext cx="8229600" cy="4525963"/>
          </a:xfrm>
        </p:spPr>
        <p:txBody>
          <a:bodyPr/>
          <a:lstStyle/>
          <a:p>
            <a:pPr marL="533400" indent="-533400">
              <a:buFontTx/>
              <a:buAutoNum type="arabicPeriod"/>
            </a:pPr>
            <a:r>
              <a:rPr lang="en-US" sz="2600" dirty="0">
                <a:latin typeface="Arial" charset="0"/>
              </a:rPr>
              <a:t>Image set</a:t>
            </a:r>
          </a:p>
          <a:p>
            <a:pPr marL="533400" indent="-533400">
              <a:buFontTx/>
              <a:buAutoNum type="arabicPeriod"/>
            </a:pPr>
            <a:endParaRPr lang="en-US" sz="2400" dirty="0">
              <a:latin typeface="Arial" charset="0"/>
            </a:endParaRPr>
          </a:p>
          <a:p>
            <a:pPr marL="533400" indent="-533400">
              <a:buFontTx/>
              <a:buAutoNum type="arabicPeriod"/>
            </a:pPr>
            <a:r>
              <a:rPr lang="en-US" sz="2600" dirty="0">
                <a:latin typeface="Arial" charset="0"/>
              </a:rPr>
              <a:t>Extract features from each image</a:t>
            </a:r>
          </a:p>
          <a:p>
            <a:pPr marL="533400" indent="-533400">
              <a:buFontTx/>
              <a:buAutoNum type="arabicPeriod"/>
            </a:pPr>
            <a:r>
              <a:rPr lang="en-US" sz="2600" dirty="0">
                <a:latin typeface="Arial" charset="0"/>
              </a:rPr>
              <a:t>Learn a visual vocabulary = codebook</a:t>
            </a:r>
          </a:p>
          <a:p>
            <a:pPr marL="533400" indent="-533400">
              <a:buFontTx/>
              <a:buAutoNum type="arabicPeriod"/>
            </a:pPr>
            <a:r>
              <a:rPr lang="en-US" sz="2600" dirty="0">
                <a:latin typeface="Arial" charset="0"/>
              </a:rPr>
              <a:t>Assign each feature to the nearest “visual word” from the codebook</a:t>
            </a:r>
          </a:p>
          <a:p>
            <a:pPr marL="533400" indent="-533400">
              <a:buFontTx/>
              <a:buAutoNum type="arabicPeriod"/>
            </a:pPr>
            <a:r>
              <a:rPr lang="en-US" sz="2600" dirty="0">
                <a:latin typeface="Arial" charset="0"/>
              </a:rPr>
              <a:t>Represent images based on a histogram of visual word frequencies</a:t>
            </a: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310093"/>
            <a:ext cx="748036" cy="925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449608"/>
            <a:ext cx="1319009" cy="786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166786"/>
            <a:ext cx="523276" cy="12498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4"/>
          <p:cNvGrpSpPr>
            <a:grpSpLocks/>
          </p:cNvGrpSpPr>
          <p:nvPr/>
        </p:nvGrpSpPr>
        <p:grpSpPr bwMode="auto">
          <a:xfrm>
            <a:off x="646441" y="5024885"/>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xmlns="">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02" y="5079167"/>
            <a:ext cx="541265" cy="669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8592" y="5238350"/>
            <a:ext cx="922812" cy="55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6835168" y="5008566"/>
            <a:ext cx="357886" cy="8547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0000"/>
                </a:solidFill>
              </a:rPr>
              <a:t>Keypoints</a:t>
            </a:r>
            <a:r>
              <a:rPr lang="en-US" dirty="0">
                <a:solidFill>
                  <a:srgbClr val="FF0000"/>
                </a:solidFill>
              </a:rPr>
              <a:t> on a grid</a:t>
            </a:r>
            <a:r>
              <a:rPr lang="en-US" dirty="0"/>
              <a:t>, points of interest or random points in the images</a:t>
            </a:r>
          </a:p>
        </p:txBody>
      </p:sp>
      <p:sp>
        <p:nvSpPr>
          <p:cNvPr id="35" name="TextBox 34"/>
          <p:cNvSpPr txBox="1"/>
          <p:nvPr/>
        </p:nvSpPr>
        <p:spPr>
          <a:xfrm>
            <a:off x="337791" y="2183684"/>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Describe the </a:t>
            </a:r>
            <a:r>
              <a:rPr lang="en-US" b="1" dirty="0">
                <a:solidFill>
                  <a:srgbClr val="0000FF"/>
                </a:solidFill>
              </a:rPr>
              <a:t>patch</a:t>
            </a:r>
            <a:r>
              <a:rPr lang="en-US" dirty="0"/>
              <a:t> (small image region) centered on each </a:t>
            </a:r>
            <a:r>
              <a:rPr lang="en-US" dirty="0" err="1">
                <a:solidFill>
                  <a:srgbClr val="FF0000"/>
                </a:solidFill>
              </a:rPr>
              <a:t>keypoint</a:t>
            </a:r>
            <a:endParaRPr lang="en-US" dirty="0">
              <a:solidFill>
                <a:srgbClr val="FF0000"/>
              </a:solidFill>
            </a:endParaRP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8112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a:solidFill>
                  <a:srgbClr val="0000FF"/>
                </a:solidFill>
              </a:rPr>
              <a:t>Patch descriptors are</a:t>
            </a:r>
          </a:p>
          <a:p>
            <a:pPr algn="ctr"/>
            <a:r>
              <a:rPr lang="en-US" dirty="0">
                <a:solidFill>
                  <a:srgbClr val="0000FF"/>
                </a:solidFill>
              </a:rPr>
              <a:t>n-dimensional vectors</a:t>
            </a: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9528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sp>
        <p:nvSpPr>
          <p:cNvPr id="5" name="TextBox 4"/>
          <p:cNvSpPr txBox="1"/>
          <p:nvPr/>
        </p:nvSpPr>
        <p:spPr>
          <a:xfrm>
            <a:off x="308242" y="1972638"/>
            <a:ext cx="8378558"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Commonly used descriptors:</a:t>
            </a:r>
          </a:p>
          <a:p>
            <a:pPr marL="457200" indent="-457200">
              <a:buFont typeface="Wingdings" pitchFamily="2" charset="2"/>
              <a:buChar char="Ø"/>
            </a:pPr>
            <a:r>
              <a:rPr lang="en-US" sz="3200" dirty="0"/>
              <a:t>SIFT </a:t>
            </a:r>
            <a:r>
              <a:rPr lang="mr-IN" sz="3200" dirty="0"/>
              <a:t>–</a:t>
            </a:r>
            <a:r>
              <a:rPr lang="en-US" sz="3200" dirty="0"/>
              <a:t> Scale Invariant Feature Transform</a:t>
            </a:r>
          </a:p>
          <a:p>
            <a:pPr marL="457200" indent="-457200">
              <a:buFont typeface="Wingdings" pitchFamily="2" charset="2"/>
              <a:buChar char="Ø"/>
            </a:pPr>
            <a:r>
              <a:rPr lang="en-US" sz="3200" dirty="0" err="1"/>
              <a:t>HoG</a:t>
            </a:r>
            <a:r>
              <a:rPr lang="en-US" sz="3200" dirty="0"/>
              <a:t> </a:t>
            </a:r>
            <a:r>
              <a:rPr lang="mr-IN" sz="3200" dirty="0"/>
              <a:t>–</a:t>
            </a:r>
            <a:r>
              <a:rPr lang="en-US" sz="3200" dirty="0"/>
              <a:t> Histogram of Oriented Gradients (next)</a:t>
            </a:r>
          </a:p>
        </p:txBody>
      </p:sp>
    </p:spTree>
    <p:extLst>
      <p:ext uri="{BB962C8B-B14F-4D97-AF65-F5344CB8AC3E}">
        <p14:creationId xmlns:p14="http://schemas.microsoft.com/office/powerpoint/2010/main" val="246195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0"/>
            <a:ext cx="7772400" cy="1143000"/>
          </a:xfrm>
        </p:spPr>
        <p:txBody>
          <a:bodyPr/>
          <a:lstStyle/>
          <a:p>
            <a:r>
              <a:rPr lang="en-US" dirty="0"/>
              <a:t>Edges and derivatives</a:t>
            </a:r>
          </a:p>
        </p:txBody>
      </p:sp>
      <p:pic>
        <p:nvPicPr>
          <p:cNvPr id="110595" name="Picture 4" descr="step_edge2"/>
          <p:cNvPicPr>
            <a:picLocks noChangeAspect="1" noChangeArrowheads="1"/>
          </p:cNvPicPr>
          <p:nvPr/>
        </p:nvPicPr>
        <p:blipFill>
          <a:blip r:embed="rId3" cstate="print"/>
          <a:srcRect/>
          <a:stretch>
            <a:fillRect/>
          </a:stretch>
        </p:blipFill>
        <p:spPr bwMode="auto">
          <a:xfrm>
            <a:off x="228600" y="2895600"/>
            <a:ext cx="2743200" cy="2082800"/>
          </a:xfrm>
          <a:prstGeom prst="rect">
            <a:avLst/>
          </a:prstGeom>
          <a:noFill/>
          <a:ln w="9525">
            <a:solidFill>
              <a:schemeClr val="tx1"/>
            </a:solidFill>
            <a:miter lim="800000"/>
            <a:headEnd/>
            <a:tailEnd/>
          </a:ln>
        </p:spPr>
      </p:pic>
      <p:sp>
        <p:nvSpPr>
          <p:cNvPr id="110596" name="Line 5"/>
          <p:cNvSpPr>
            <a:spLocks noChangeShapeType="1"/>
          </p:cNvSpPr>
          <p:nvPr/>
        </p:nvSpPr>
        <p:spPr bwMode="auto">
          <a:xfrm>
            <a:off x="228600" y="3962400"/>
            <a:ext cx="2743200" cy="0"/>
          </a:xfrm>
          <a:prstGeom prst="line">
            <a:avLst/>
          </a:prstGeom>
          <a:noFill/>
          <a:ln w="38100">
            <a:solidFill>
              <a:srgbClr val="FF0000"/>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597" name="Text Box 6"/>
          <p:cNvSpPr txBox="1">
            <a:spLocks noChangeArrowheads="1"/>
          </p:cNvSpPr>
          <p:nvPr/>
        </p:nvSpPr>
        <p:spPr bwMode="auto">
          <a:xfrm>
            <a:off x="1171454" y="2514600"/>
            <a:ext cx="813043" cy="369332"/>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kern="1200" dirty="0">
                <a:solidFill>
                  <a:srgbClr val="000000"/>
                </a:solidFill>
                <a:latin typeface="Arial" pitchFamily="34" charset="0"/>
                <a:ea typeface="+mn-ea"/>
                <a:cs typeface="Arial" pitchFamily="34" charset="0"/>
              </a:rPr>
              <a:t>image</a:t>
            </a:r>
          </a:p>
        </p:txBody>
      </p:sp>
      <p:grpSp>
        <p:nvGrpSpPr>
          <p:cNvPr id="2" name="Group 7"/>
          <p:cNvGrpSpPr>
            <a:grpSpLocks/>
          </p:cNvGrpSpPr>
          <p:nvPr/>
        </p:nvGrpSpPr>
        <p:grpSpPr bwMode="auto">
          <a:xfrm>
            <a:off x="3200407" y="2254250"/>
            <a:ext cx="2743206" cy="2725738"/>
            <a:chOff x="2016" y="1420"/>
            <a:chExt cx="1728" cy="1717"/>
          </a:xfrm>
        </p:grpSpPr>
        <p:sp>
          <p:nvSpPr>
            <p:cNvPr id="110611" name="Rectangle 8"/>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2" name="Freeform 9"/>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3" name="Freeform 10"/>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4" name="Text Box 11"/>
            <p:cNvSpPr txBox="1">
              <a:spLocks noChangeArrowheads="1"/>
            </p:cNvSpPr>
            <p:nvPr/>
          </p:nvSpPr>
          <p:spPr bwMode="auto">
            <a:xfrm>
              <a:off x="2206" y="1420"/>
              <a:ext cx="1328"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i</a:t>
              </a:r>
              <a:r>
                <a:rPr lang="en-US" kern="1200" dirty="0">
                  <a:solidFill>
                    <a:srgbClr val="000000"/>
                  </a:solidFill>
                  <a:latin typeface="Arial" pitchFamily="34" charset="0"/>
                  <a:ea typeface="+mn-ea"/>
                  <a:cs typeface="Arial" pitchFamily="34" charset="0"/>
                </a:rPr>
                <a:t>ntensity function</a:t>
              </a:r>
              <a:br>
                <a:rPr lang="en-US" kern="1200" dirty="0">
                  <a:solidFill>
                    <a:srgbClr val="000000"/>
                  </a:solidFill>
                  <a:latin typeface="Arial" pitchFamily="34" charset="0"/>
                  <a:ea typeface="+mn-ea"/>
                  <a:cs typeface="Arial" pitchFamily="34" charset="0"/>
                </a:rPr>
              </a:br>
              <a:r>
                <a:rPr lang="en-US" kern="1200" dirty="0">
                  <a:solidFill>
                    <a:srgbClr val="FF0000"/>
                  </a:solidFill>
                  <a:latin typeface="Arial" pitchFamily="34" charset="0"/>
                  <a:ea typeface="+mn-ea"/>
                  <a:cs typeface="Arial" pitchFamily="34" charset="0"/>
                </a:rPr>
                <a:t>(along the red line)</a:t>
              </a:r>
            </a:p>
          </p:txBody>
        </p:sp>
      </p:grpSp>
      <p:grpSp>
        <p:nvGrpSpPr>
          <p:cNvPr id="3" name="Group 12"/>
          <p:cNvGrpSpPr>
            <a:grpSpLocks/>
          </p:cNvGrpSpPr>
          <p:nvPr/>
        </p:nvGrpSpPr>
        <p:grpSpPr bwMode="auto">
          <a:xfrm>
            <a:off x="6172211" y="2290768"/>
            <a:ext cx="2743204" cy="2689230"/>
            <a:chOff x="3888" y="1443"/>
            <a:chExt cx="1728" cy="1694"/>
          </a:xfrm>
        </p:grpSpPr>
        <p:sp>
          <p:nvSpPr>
            <p:cNvPr id="110606" name="Rectangle 13"/>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nvGrpSpPr>
            <p:cNvPr id="4" name="Group 14"/>
            <p:cNvGrpSpPr>
              <a:grpSpLocks/>
            </p:cNvGrpSpPr>
            <p:nvPr/>
          </p:nvGrpSpPr>
          <p:grpSpPr bwMode="auto">
            <a:xfrm>
              <a:off x="3888" y="1854"/>
              <a:ext cx="1728" cy="1248"/>
              <a:chOff x="3888" y="2640"/>
              <a:chExt cx="1728" cy="1248"/>
            </a:xfrm>
          </p:grpSpPr>
          <p:sp>
            <p:nvSpPr>
              <p:cNvPr id="110609" name="Freeform 15"/>
              <p:cNvSpPr>
                <a:spLocks/>
              </p:cNvSpPr>
              <p:nvPr/>
            </p:nvSpPr>
            <p:spPr bwMode="auto">
              <a:xfrm>
                <a:off x="3888" y="3264"/>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0" name="Freeform 16"/>
              <p:cNvSpPr>
                <a:spLocks/>
              </p:cNvSpPr>
              <p:nvPr/>
            </p:nvSpPr>
            <p:spPr bwMode="auto">
              <a:xfrm flipV="1">
                <a:off x="4707" y="2640"/>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sp>
          <p:nvSpPr>
            <p:cNvPr id="110608" name="Text Box 17"/>
            <p:cNvSpPr txBox="1">
              <a:spLocks noChangeArrowheads="1"/>
            </p:cNvSpPr>
            <p:nvPr/>
          </p:nvSpPr>
          <p:spPr bwMode="auto">
            <a:xfrm>
              <a:off x="4142" y="1443"/>
              <a:ext cx="1199"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derivative of the </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intensity function</a:t>
              </a:r>
              <a:endParaRPr lang="en-US" kern="1200" dirty="0">
                <a:solidFill>
                  <a:srgbClr val="000000"/>
                </a:solidFill>
                <a:latin typeface="Arial" pitchFamily="34" charset="0"/>
                <a:cs typeface="Arial" pitchFamily="34" charset="0"/>
              </a:endParaRPr>
            </a:p>
          </p:txBody>
        </p:sp>
      </p:grpSp>
      <p:grpSp>
        <p:nvGrpSpPr>
          <p:cNvPr id="5" name="Group 18"/>
          <p:cNvGrpSpPr>
            <a:grpSpLocks/>
          </p:cNvGrpSpPr>
          <p:nvPr/>
        </p:nvGrpSpPr>
        <p:grpSpPr bwMode="auto">
          <a:xfrm>
            <a:off x="6242061" y="3276601"/>
            <a:ext cx="2589218" cy="3205163"/>
            <a:chOff x="3932" y="2064"/>
            <a:chExt cx="1631" cy="2019"/>
          </a:xfrm>
        </p:grpSpPr>
        <p:sp>
          <p:nvSpPr>
            <p:cNvPr id="110603" name="Line 19"/>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4" name="Line 20"/>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5" name="Text Box 21"/>
            <p:cNvSpPr txBox="1">
              <a:spLocks noChangeArrowheads="1"/>
            </p:cNvSpPr>
            <p:nvPr/>
          </p:nvSpPr>
          <p:spPr bwMode="auto">
            <a:xfrm>
              <a:off x="3932" y="3676"/>
              <a:ext cx="1631"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edges = </a:t>
              </a:r>
              <a:r>
                <a:rPr lang="en-US" kern="1200" dirty="0">
                  <a:solidFill>
                    <a:srgbClr val="000000"/>
                  </a:solidFill>
                  <a:latin typeface="Arial" pitchFamily="34" charset="0"/>
                  <a:ea typeface="+mn-ea"/>
                  <a:cs typeface="Arial" pitchFamily="34" charset="0"/>
                </a:rPr>
                <a:t>extreme points</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o</a:t>
              </a:r>
              <a:r>
                <a:rPr lang="en-US" kern="1200" dirty="0">
                  <a:solidFill>
                    <a:srgbClr val="000000"/>
                  </a:solidFill>
                  <a:latin typeface="Arial" pitchFamily="34" charset="0"/>
                  <a:ea typeface="+mn-ea"/>
                  <a:cs typeface="Arial" pitchFamily="34" charset="0"/>
                </a:rPr>
                <a:t>f the derivative</a:t>
              </a:r>
            </a:p>
          </p:txBody>
        </p:sp>
      </p:grpSp>
      <p:sp>
        <p:nvSpPr>
          <p:cNvPr id="110602" name="Rectangle 22"/>
          <p:cNvSpPr>
            <a:spLocks noChangeArrowheads="1"/>
          </p:cNvSpPr>
          <p:nvPr/>
        </p:nvSpPr>
        <p:spPr bwMode="auto">
          <a:xfrm>
            <a:off x="358816" y="1165225"/>
            <a:ext cx="8556586" cy="954107"/>
          </a:xfrm>
          <a:prstGeom prst="rect">
            <a:avLst/>
          </a:prstGeom>
          <a:noFill/>
          <a:ln w="9525">
            <a:noFill/>
            <a:miter lim="800000"/>
            <a:headEnd/>
            <a:tailEnd/>
          </a:ln>
        </p:spPr>
        <p:txBody>
          <a:bodyPr wrap="square">
            <a:spAutoFit/>
          </a:bodyPr>
          <a:lstStyle/>
          <a:p>
            <a:pPr marL="457200" indent="-457200" algn="l" rtl="0" fontAlgn="base">
              <a:spcBef>
                <a:spcPct val="0"/>
              </a:spcBef>
              <a:spcAft>
                <a:spcPct val="0"/>
              </a:spcAft>
              <a:buFont typeface="Arial" panose="020B0604020202020204" pitchFamily="34" charset="0"/>
              <a:buChar char="•"/>
            </a:pPr>
            <a:r>
              <a:rPr lang="en-US" sz="2800" kern="1200" dirty="0">
                <a:solidFill>
                  <a:srgbClr val="000000"/>
                </a:solidFill>
                <a:latin typeface="Arial" pitchFamily="34" charset="0"/>
                <a:ea typeface="+mn-ea"/>
                <a:cs typeface="+mn-cs"/>
              </a:rPr>
              <a:t>An edge is the place where there is a large variation of the intensity function</a:t>
            </a:r>
          </a:p>
        </p:txBody>
      </p:sp>
      <p:sp>
        <p:nvSpPr>
          <p:cNvPr id="24" name="Text Box 6"/>
          <p:cNvSpPr txBox="1">
            <a:spLocks noChangeArrowheads="1"/>
          </p:cNvSpPr>
          <p:nvPr/>
        </p:nvSpPr>
        <p:spPr bwMode="auto">
          <a:xfrm>
            <a:off x="7044474" y="6559477"/>
            <a:ext cx="208384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22529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152400" y="0"/>
            <a:ext cx="623760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3600" dirty="0">
                <a:solidFill>
                  <a:srgbClr val="000000"/>
                </a:solidFill>
              </a:rPr>
              <a:t>Detection: Where is the pole?</a:t>
            </a:r>
          </a:p>
        </p:txBody>
      </p:sp>
      <p:pic>
        <p:nvPicPr>
          <p:cNvPr id="28675"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6" name="Oval 3"/>
          <p:cNvSpPr>
            <a:spLocks noChangeArrowheads="1"/>
          </p:cNvSpPr>
          <p:nvPr/>
        </p:nvSpPr>
        <p:spPr bwMode="auto">
          <a:xfrm>
            <a:off x="5867400" y="4038600"/>
            <a:ext cx="1447800" cy="220637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
        <p:nvSpPr>
          <p:cNvPr id="2" name="TextBox 1"/>
          <p:cNvSpPr txBox="1"/>
          <p:nvPr/>
        </p:nvSpPr>
        <p:spPr>
          <a:xfrm>
            <a:off x="6487722" y="-16833"/>
            <a:ext cx="2503878" cy="646331"/>
          </a:xfrm>
          <a:prstGeom prst="rect">
            <a:avLst/>
          </a:prstGeom>
          <a:noFill/>
        </p:spPr>
        <p:txBody>
          <a:bodyPr wrap="square" rtlCol="0">
            <a:spAutoFit/>
          </a:bodyPr>
          <a:lstStyle/>
          <a:p>
            <a:r>
              <a:rPr lang="en-US" sz="3600" dirty="0">
                <a:solidFill>
                  <a:srgbClr val="660066"/>
                </a:solidFill>
              </a:rPr>
              <a:t>Localization</a:t>
            </a:r>
          </a:p>
        </p:txBody>
      </p:sp>
      <p:sp>
        <p:nvSpPr>
          <p:cNvPr id="7" name="Oval 3"/>
          <p:cNvSpPr>
            <a:spLocks noChangeArrowheads="1"/>
          </p:cNvSpPr>
          <p:nvPr/>
        </p:nvSpPr>
        <p:spPr bwMode="auto">
          <a:xfrm>
            <a:off x="2774088" y="3538277"/>
            <a:ext cx="1447800" cy="1965764"/>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40514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nimBg="1"/>
      <p:bldP spid="2" grpId="0"/>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666627" name="Rectangle 3"/>
          <p:cNvSpPr>
            <a:spLocks noGrp="1" noChangeArrowheads="1"/>
          </p:cNvSpPr>
          <p:nvPr>
            <p:ph idx="1"/>
          </p:nvPr>
        </p:nvSpPr>
        <p:spPr>
          <a:xfrm>
            <a:off x="446088" y="1238250"/>
            <a:ext cx="8142287" cy="5347745"/>
          </a:xfrm>
        </p:spPr>
        <p:txBody>
          <a:bodyPr>
            <a:normAutofit/>
          </a:bodyPr>
          <a:lstStyle/>
          <a:p>
            <a:r>
              <a:rPr lang="en-US" sz="2400" dirty="0"/>
              <a:t>For a function </a:t>
            </a:r>
            <a:r>
              <a:rPr lang="en-US" sz="2400" dirty="0">
                <a:solidFill>
                  <a:srgbClr val="0070C0"/>
                </a:solidFill>
              </a:rPr>
              <a:t>f(</a:t>
            </a:r>
            <a:r>
              <a:rPr lang="en-US" sz="2400" dirty="0" err="1">
                <a:solidFill>
                  <a:srgbClr val="0070C0"/>
                </a:solidFill>
              </a:rPr>
              <a:t>x,y</a:t>
            </a:r>
            <a:r>
              <a:rPr lang="en-US" sz="2400" dirty="0">
                <a:solidFill>
                  <a:srgbClr val="0070C0"/>
                </a:solidFill>
              </a:rPr>
              <a:t>)</a:t>
            </a:r>
            <a:r>
              <a:rPr lang="en-US" sz="2400" dirty="0"/>
              <a:t>, the partial derivative with respect to x is:</a:t>
            </a:r>
          </a:p>
          <a:p>
            <a:pPr marL="0" indent="0">
              <a:buFontTx/>
              <a:buNone/>
            </a:pPr>
            <a:endParaRPr lang="en-US" sz="2400" dirty="0"/>
          </a:p>
          <a:p>
            <a:pPr marL="0" indent="0">
              <a:buFontTx/>
              <a:buNone/>
            </a:pPr>
            <a:endParaRPr lang="en-US" sz="2400" dirty="0"/>
          </a:p>
          <a:p>
            <a:pPr marL="0" indent="0">
              <a:buFontTx/>
              <a:buNone/>
            </a:pPr>
            <a:endParaRPr lang="en-US" sz="2400" dirty="0"/>
          </a:p>
          <a:p>
            <a:pPr marL="0" indent="0">
              <a:buFontTx/>
              <a:buNone/>
            </a:pPr>
            <a:endParaRPr lang="en-US" sz="1000" dirty="0"/>
          </a:p>
          <a:p>
            <a:r>
              <a:rPr lang="en-US" sz="2400" dirty="0"/>
              <a:t>In the discrete case (</a:t>
            </a:r>
            <a:r>
              <a:rPr lang="en-US" sz="2400" dirty="0">
                <a:solidFill>
                  <a:srgbClr val="FF0000"/>
                </a:solidFill>
              </a:rPr>
              <a:t>images formed of pixels</a:t>
            </a:r>
            <a:r>
              <a:rPr lang="en-US" sz="2400" dirty="0"/>
              <a:t>) we can approximate the derivative using finite differences:</a:t>
            </a:r>
          </a:p>
          <a:p>
            <a:pPr marL="0" indent="0"/>
            <a:endParaRPr lang="en-US" sz="2400" dirty="0"/>
          </a:p>
          <a:p>
            <a:pPr marL="0" indent="0"/>
            <a:endParaRPr lang="en-US" sz="2400" dirty="0"/>
          </a:p>
          <a:p>
            <a:pPr marL="0" indent="0">
              <a:buNone/>
            </a:pPr>
            <a:endParaRPr lang="en-US" sz="2400" dirty="0"/>
          </a:p>
          <a:p>
            <a:r>
              <a:rPr lang="en-US" sz="2400" dirty="0">
                <a:solidFill>
                  <a:srgbClr val="0070C0"/>
                </a:solidFill>
              </a:rPr>
              <a:t>Can we implement this with a filter? How does the filter look like?</a:t>
            </a:r>
          </a:p>
        </p:txBody>
      </p:sp>
      <p:graphicFrame>
        <p:nvGraphicFramePr>
          <p:cNvPr id="5122" name="Object 16"/>
          <p:cNvGraphicFramePr>
            <a:graphicFrameLocks noChangeAspect="1"/>
          </p:cNvGraphicFramePr>
          <p:nvPr/>
        </p:nvGraphicFramePr>
        <p:xfrm>
          <a:off x="1176338" y="1749425"/>
          <a:ext cx="5694362" cy="1031875"/>
        </p:xfrm>
        <a:graphic>
          <a:graphicData uri="http://schemas.openxmlformats.org/presentationml/2006/ole">
            <mc:AlternateContent xmlns:mc="http://schemas.openxmlformats.org/markup-compatibility/2006">
              <mc:Choice xmlns:v="urn:schemas-microsoft-com:vml" Requires="v">
                <p:oleObj spid="_x0000_s348339" name="Equation" r:id="rId4" imgW="2171520" imgH="393480" progId="Equation.3">
                  <p:embed/>
                </p:oleObj>
              </mc:Choice>
              <mc:Fallback>
                <p:oleObj name="Equation" r:id="rId4" imgW="2171520" imgH="393480" progId="Equation.3">
                  <p:embed/>
                  <p:pic>
                    <p:nvPicPr>
                      <p:cNvPr id="512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338" y="1749425"/>
                        <a:ext cx="569436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66641" name="Object 17"/>
          <p:cNvGraphicFramePr>
            <a:graphicFrameLocks noChangeAspect="1"/>
          </p:cNvGraphicFramePr>
          <p:nvPr/>
        </p:nvGraphicFramePr>
        <p:xfrm>
          <a:off x="1176338" y="4082618"/>
          <a:ext cx="5027612" cy="1031875"/>
        </p:xfrm>
        <a:graphic>
          <a:graphicData uri="http://schemas.openxmlformats.org/presentationml/2006/ole">
            <mc:AlternateContent xmlns:mc="http://schemas.openxmlformats.org/markup-compatibility/2006">
              <mc:Choice xmlns:v="urn:schemas-microsoft-com:vml" Requires="v">
                <p:oleObj spid="_x0000_s348340" name="Equation" r:id="rId6" imgW="1917360" imgH="393480" progId="Equation.3">
                  <p:embed/>
                </p:oleObj>
              </mc:Choice>
              <mc:Fallback>
                <p:oleObj name="Equation" r:id="rId6" imgW="1917360" imgH="393480" progId="Equation.3">
                  <p:embed/>
                  <p:pic>
                    <p:nvPicPr>
                      <p:cNvPr id="666641"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338" y="4082618"/>
                        <a:ext cx="502761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74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6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6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6641" name="Object 17"/>
          <p:cNvGraphicFramePr>
            <a:graphicFrameLocks noChangeAspect="1"/>
          </p:cNvGraphicFramePr>
          <p:nvPr/>
        </p:nvGraphicFramePr>
        <p:xfrm>
          <a:off x="1845975" y="1534468"/>
          <a:ext cx="5027612" cy="1031875"/>
        </p:xfrm>
        <a:graphic>
          <a:graphicData uri="http://schemas.openxmlformats.org/presentationml/2006/ole">
            <mc:AlternateContent xmlns:mc="http://schemas.openxmlformats.org/markup-compatibility/2006">
              <mc:Choice xmlns:v="urn:schemas-microsoft-com:vml" Requires="v">
                <p:oleObj spid="_x0000_s349274" name="Equation" r:id="rId4" imgW="1917360" imgH="393480" progId="Equation.3">
                  <p:embed/>
                </p:oleObj>
              </mc:Choice>
              <mc:Fallback>
                <p:oleObj name="Equation" r:id="rId4" imgW="1917360" imgH="393480" progId="Equation.3">
                  <p:embed/>
                  <p:pic>
                    <p:nvPicPr>
                      <p:cNvPr id="666641"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975" y="1534468"/>
                        <a:ext cx="5027612" cy="1031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nvGraphicFramePr>
        <p:xfrm>
          <a:off x="949505" y="3346822"/>
          <a:ext cx="2740965" cy="2375085"/>
        </p:xfrm>
        <a:graphic>
          <a:graphicData uri="http://schemas.openxmlformats.org/drawingml/2006/table">
            <a:tbl>
              <a:tblPr firstRow="1" bandRow="1">
                <a:tableStyleId>{5C22544A-7EE6-4342-B048-85BDC9FD1C3A}</a:tableStyleId>
              </a:tblPr>
              <a:tblGrid>
                <a:gridCol w="548193">
                  <a:extLst>
                    <a:ext uri="{9D8B030D-6E8A-4147-A177-3AD203B41FA5}">
                      <a16:colId xmlns:a16="http://schemas.microsoft.com/office/drawing/2014/main" val="20000"/>
                    </a:ext>
                  </a:extLst>
                </a:gridCol>
                <a:gridCol w="548193">
                  <a:extLst>
                    <a:ext uri="{9D8B030D-6E8A-4147-A177-3AD203B41FA5}">
                      <a16:colId xmlns:a16="http://schemas.microsoft.com/office/drawing/2014/main" val="20001"/>
                    </a:ext>
                  </a:extLst>
                </a:gridCol>
                <a:gridCol w="548193">
                  <a:extLst>
                    <a:ext uri="{9D8B030D-6E8A-4147-A177-3AD203B41FA5}">
                      <a16:colId xmlns:a16="http://schemas.microsoft.com/office/drawing/2014/main" val="20002"/>
                    </a:ext>
                  </a:extLst>
                </a:gridCol>
                <a:gridCol w="548193">
                  <a:extLst>
                    <a:ext uri="{9D8B030D-6E8A-4147-A177-3AD203B41FA5}">
                      <a16:colId xmlns:a16="http://schemas.microsoft.com/office/drawing/2014/main" val="20003"/>
                    </a:ext>
                  </a:extLst>
                </a:gridCol>
                <a:gridCol w="548193">
                  <a:extLst>
                    <a:ext uri="{9D8B030D-6E8A-4147-A177-3AD203B41FA5}">
                      <a16:colId xmlns:a16="http://schemas.microsoft.com/office/drawing/2014/main" val="20004"/>
                    </a:ext>
                  </a:extLst>
                </a:gridCol>
              </a:tblGrid>
              <a:tr h="475017">
                <a:tc>
                  <a:txBody>
                    <a:bodyPr/>
                    <a:lstStyle/>
                    <a:p>
                      <a:endParaRPr lang="en-US" dirty="0"/>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0"/>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1"/>
                  </a:ext>
                </a:extLst>
              </a:tr>
              <a:tr h="475017">
                <a:tc>
                  <a:txBody>
                    <a:bodyPr/>
                    <a:lstStyle/>
                    <a:p>
                      <a:endParaRPr lang="en-US"/>
                    </a:p>
                  </a:txBody>
                  <a:tcPr>
                    <a:solidFill>
                      <a:schemeClr val="bg1">
                        <a:lumMod val="65000"/>
                      </a:schemeClr>
                    </a:solidFill>
                  </a:tcPr>
                </a:tc>
                <a:tc>
                  <a:txBody>
                    <a:bodyPr/>
                    <a:lstStyle/>
                    <a:p>
                      <a:endParaRPr lang="en-US"/>
                    </a:p>
                  </a:txBody>
                  <a:tcPr>
                    <a:lnR w="12700" cap="flat" cmpd="sng" algn="ctr">
                      <a:solidFill>
                        <a:scrgbClr r="0" g="0" b="0"/>
                      </a:solidFill>
                      <a:prstDash val="solid"/>
                      <a:round/>
                      <a:headEnd type="none" w="med" len="med"/>
                      <a:tailEnd type="none" w="med" len="med"/>
                    </a:lnR>
                    <a:solidFill>
                      <a:schemeClr val="bg1">
                        <a:lumMod val="65000"/>
                      </a:schemeClr>
                    </a:solidFill>
                  </a:tcPr>
                </a:tc>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endParaRPr lang="en-US" dirty="0"/>
                    </a:p>
                  </a:txBody>
                  <a:tcPr>
                    <a:lnL w="12700" cap="flat" cmpd="sng" algn="ctr">
                      <a:solidFill>
                        <a:scrgbClr r="0" g="0" b="0"/>
                      </a:solidFill>
                      <a:prstDash val="solid"/>
                      <a:round/>
                      <a:headEnd type="none" w="med" len="med"/>
                      <a:tailEnd type="none" w="med" len="med"/>
                    </a:lnL>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2"/>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T w="12700" cap="flat" cmpd="sng" algn="ctr">
                      <a:solidFill>
                        <a:scrgbClr r="0" g="0" b="0"/>
                      </a:solidFill>
                      <a:prstDash val="solid"/>
                      <a:round/>
                      <a:headEnd type="none" w="med" len="med"/>
                      <a:tailEnd type="none" w="med" len="med"/>
                    </a:lnT>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3"/>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4"/>
                  </a:ext>
                </a:extLst>
              </a:tr>
            </a:tbl>
          </a:graphicData>
        </a:graphic>
      </p:graphicFrame>
      <p:grpSp>
        <p:nvGrpSpPr>
          <p:cNvPr id="9" name="Group 5"/>
          <p:cNvGrpSpPr>
            <a:grpSpLocks/>
          </p:cNvGrpSpPr>
          <p:nvPr/>
        </p:nvGrpSpPr>
        <p:grpSpPr bwMode="auto">
          <a:xfrm>
            <a:off x="4584840" y="3763631"/>
            <a:ext cx="1408929" cy="1473200"/>
            <a:chOff x="144" y="144"/>
            <a:chExt cx="1152" cy="1136"/>
          </a:xfrm>
        </p:grpSpPr>
        <p:sp>
          <p:nvSpPr>
            <p:cNvPr id="1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9"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2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0" name="Picture 2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7250" y="5871882"/>
            <a:ext cx="2057400" cy="469900"/>
          </a:xfrm>
          <a:prstGeom prst="rect">
            <a:avLst/>
          </a:prstGeom>
        </p:spPr>
      </p:pic>
      <p:pic>
        <p:nvPicPr>
          <p:cNvPr id="31" name="Picture 3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675" y="5871882"/>
            <a:ext cx="1270000" cy="469900"/>
          </a:xfrm>
          <a:prstGeom prst="rect">
            <a:avLst/>
          </a:prstGeom>
        </p:spPr>
      </p:pic>
      <p:sp>
        <p:nvSpPr>
          <p:cNvPr id="37" name="Line 21"/>
          <p:cNvSpPr>
            <a:spLocks noChangeShapeType="1"/>
          </p:cNvSpPr>
          <p:nvPr/>
        </p:nvSpPr>
        <p:spPr bwMode="auto">
          <a:xfrm flipV="1">
            <a:off x="1215186" y="4543716"/>
            <a:ext cx="1116657"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38" name="Line 21"/>
          <p:cNvSpPr>
            <a:spLocks noChangeShapeType="1"/>
          </p:cNvSpPr>
          <p:nvPr/>
        </p:nvSpPr>
        <p:spPr bwMode="auto">
          <a:xfrm flipH="1" flipV="1">
            <a:off x="2791642" y="4543716"/>
            <a:ext cx="1072868"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58" name="TextBox 57"/>
          <p:cNvSpPr txBox="1"/>
          <p:nvPr/>
        </p:nvSpPr>
        <p:spPr>
          <a:xfrm>
            <a:off x="4584840" y="3336788"/>
            <a:ext cx="1419237" cy="369332"/>
          </a:xfrm>
          <a:prstGeom prst="rect">
            <a:avLst/>
          </a:prstGeom>
          <a:noFill/>
        </p:spPr>
        <p:txBody>
          <a:bodyPr wrap="square" rtlCol="0">
            <a:spAutoFit/>
          </a:bodyPr>
          <a:lstStyle/>
          <a:p>
            <a:pPr algn="ctr"/>
            <a:r>
              <a:rPr lang="en-US" dirty="0"/>
              <a:t>convolution</a:t>
            </a:r>
          </a:p>
        </p:txBody>
      </p:sp>
      <p:cxnSp>
        <p:nvCxnSpPr>
          <p:cNvPr id="4" name="Straight Arrow Connector 3"/>
          <p:cNvCxnSpPr/>
          <p:nvPr/>
        </p:nvCxnSpPr>
        <p:spPr>
          <a:xfrm flipH="1">
            <a:off x="569999" y="2969156"/>
            <a:ext cx="9338" cy="157456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0154" y="2969155"/>
            <a:ext cx="1761844" cy="1"/>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043203" y="2599418"/>
            <a:ext cx="343965" cy="369332"/>
          </a:xfrm>
          <a:prstGeom prst="rect">
            <a:avLst/>
          </a:prstGeom>
          <a:noFill/>
        </p:spPr>
        <p:txBody>
          <a:bodyPr wrap="square" rtlCol="0">
            <a:spAutoFit/>
          </a:bodyPr>
          <a:lstStyle/>
          <a:p>
            <a:r>
              <a:rPr lang="en-US" b="1" dirty="0"/>
              <a:t>X</a:t>
            </a:r>
          </a:p>
        </p:txBody>
      </p:sp>
      <p:sp>
        <p:nvSpPr>
          <p:cNvPr id="77" name="TextBox 76"/>
          <p:cNvSpPr txBox="1"/>
          <p:nvPr/>
        </p:nvSpPr>
        <p:spPr>
          <a:xfrm>
            <a:off x="206189" y="3346482"/>
            <a:ext cx="343965" cy="369332"/>
          </a:xfrm>
          <a:prstGeom prst="rect">
            <a:avLst/>
          </a:prstGeom>
          <a:noFill/>
        </p:spPr>
        <p:txBody>
          <a:bodyPr wrap="square" rtlCol="0">
            <a:spAutoFit/>
          </a:bodyPr>
          <a:lstStyle/>
          <a:p>
            <a:r>
              <a:rPr lang="en-US" b="1" dirty="0"/>
              <a:t>y</a:t>
            </a:r>
          </a:p>
        </p:txBody>
      </p:sp>
      <p:sp>
        <p:nvSpPr>
          <p:cNvPr id="78" name="Rectangle 2">
            <a:extLst>
              <a:ext uri="{FF2B5EF4-FFF2-40B4-BE49-F238E27FC236}">
                <a16:creationId xmlns:a16="http://schemas.microsoft.com/office/drawing/2014/main" id="{1F8F39DF-C382-FA44-8B49-D3CEFF019667}"/>
              </a:ext>
            </a:extLst>
          </p:cNvPr>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33" name="TextBox 10"/>
          <p:cNvSpPr txBox="1">
            <a:spLocks noChangeArrowheads="1"/>
          </p:cNvSpPr>
          <p:nvPr/>
        </p:nvSpPr>
        <p:spPr bwMode="auto">
          <a:xfrm>
            <a:off x="4927521" y="3763630"/>
            <a:ext cx="819561" cy="1569660"/>
          </a:xfrm>
          <a:prstGeom prst="rect">
            <a:avLst/>
          </a:prstGeom>
          <a:noFill/>
          <a:ln w="9525">
            <a:noFill/>
            <a:miter lim="800000"/>
            <a:headEnd/>
            <a:tailEnd/>
          </a:ln>
        </p:spPr>
        <p:txBody>
          <a:bodyPr wrap="square">
            <a:spAutoFit/>
          </a:bodyPr>
          <a:lstStyle/>
          <a:p>
            <a:r>
              <a:rPr lang="en-US" sz="9600" b="0" dirty="0"/>
              <a:t>?</a:t>
            </a:r>
          </a:p>
        </p:txBody>
      </p:sp>
      <p:grpSp>
        <p:nvGrpSpPr>
          <p:cNvPr id="59" name="Group 5"/>
          <p:cNvGrpSpPr>
            <a:grpSpLocks/>
          </p:cNvGrpSpPr>
          <p:nvPr/>
        </p:nvGrpSpPr>
        <p:grpSpPr bwMode="auto">
          <a:xfrm>
            <a:off x="4584272" y="3757647"/>
            <a:ext cx="1408929" cy="1473200"/>
            <a:chOff x="144" y="144"/>
            <a:chExt cx="1152" cy="1136"/>
          </a:xfrm>
        </p:grpSpPr>
        <p:sp>
          <p:nvSpPr>
            <p:cNvPr id="60"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1"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2"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3"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4"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5"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6"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7"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8"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9"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0"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1"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2"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3"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4"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5"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6"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9" name="TextBox 78">
            <a:extLst>
              <a:ext uri="{FF2B5EF4-FFF2-40B4-BE49-F238E27FC236}">
                <a16:creationId xmlns:a16="http://schemas.microsoft.com/office/drawing/2014/main" id="{F230B474-6050-DB4D-ACF2-8CC73769DCF3}"/>
              </a:ext>
            </a:extLst>
          </p:cNvPr>
          <p:cNvSpPr txBox="1"/>
          <p:nvPr/>
        </p:nvSpPr>
        <p:spPr>
          <a:xfrm>
            <a:off x="3864510" y="2798196"/>
            <a:ext cx="5027612" cy="369332"/>
          </a:xfrm>
          <a:prstGeom prst="rect">
            <a:avLst/>
          </a:prstGeom>
          <a:noFill/>
        </p:spPr>
        <p:txBody>
          <a:bodyPr wrap="square" rtlCol="0">
            <a:spAutoFit/>
          </a:bodyPr>
          <a:lstStyle/>
          <a:p>
            <a:pPr algn="ctr"/>
            <a:r>
              <a:rPr lang="en-US" dirty="0">
                <a:solidFill>
                  <a:srgbClr val="FF0000"/>
                </a:solidFill>
              </a:rPr>
              <a:t>Hint: filters are rotated by 180</a:t>
            </a:r>
            <a:r>
              <a:rPr lang="en-US" baseline="30000" dirty="0">
                <a:solidFill>
                  <a:srgbClr val="FF0000"/>
                </a:solidFill>
              </a:rPr>
              <a:t>o </a:t>
            </a:r>
            <a:r>
              <a:rPr lang="en-US" dirty="0">
                <a:solidFill>
                  <a:srgbClr val="FF0000"/>
                </a:solidFill>
              </a:rPr>
              <a:t>during convolution</a:t>
            </a:r>
            <a:endParaRPr lang="en-US" baseline="30000" dirty="0">
              <a:solidFill>
                <a:srgbClr val="FF0000"/>
              </a:solidFill>
            </a:endParaRPr>
          </a:p>
        </p:txBody>
      </p:sp>
    </p:spTree>
    <p:extLst>
      <p:ext uri="{BB962C8B-B14F-4D97-AF65-F5344CB8AC3E}">
        <p14:creationId xmlns:p14="http://schemas.microsoft.com/office/powerpoint/2010/main" val="26596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8" grpId="0"/>
      <p:bldP spid="33" grpId="0"/>
      <p:bldP spid="33" grpId="1"/>
      <p:bldP spid="7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p:cNvPicPr>
            <a:picLocks noChangeAspect="1" noChangeArrowheads="1"/>
          </p:cNvPicPr>
          <p:nvPr/>
        </p:nvPicPr>
        <p:blipFill>
          <a:blip r:embed="rId3" cstate="print"/>
          <a:srcRect t="49619"/>
          <a:stretch>
            <a:fillRect/>
          </a:stretch>
        </p:blipFill>
        <p:spPr bwMode="auto">
          <a:xfrm>
            <a:off x="1816100" y="3429000"/>
            <a:ext cx="5614988" cy="2517775"/>
          </a:xfrm>
          <a:prstGeom prst="rect">
            <a:avLst/>
          </a:prstGeom>
          <a:noFill/>
          <a:ln w="9525">
            <a:noFill/>
            <a:miter lim="800000"/>
            <a:headEnd/>
            <a:tailEnd/>
          </a:ln>
        </p:spPr>
      </p:pic>
      <p:sp>
        <p:nvSpPr>
          <p:cNvPr id="6149" name="Title 1"/>
          <p:cNvSpPr>
            <a:spLocks noGrp="1"/>
          </p:cNvSpPr>
          <p:nvPr>
            <p:ph type="title"/>
          </p:nvPr>
        </p:nvSpPr>
        <p:spPr>
          <a:xfrm>
            <a:off x="409575" y="0"/>
            <a:ext cx="8229600" cy="1143000"/>
          </a:xfrm>
        </p:spPr>
        <p:txBody>
          <a:bodyPr>
            <a:normAutofit/>
          </a:bodyPr>
          <a:lstStyle/>
          <a:p>
            <a:pPr eaLnBrk="1" hangingPunct="1"/>
            <a:r>
              <a:rPr lang="en-US" sz="4000" dirty="0"/>
              <a:t>Partial derivatives of an image</a:t>
            </a:r>
          </a:p>
        </p:txBody>
      </p:sp>
      <p:pic>
        <p:nvPicPr>
          <p:cNvPr id="6150" name="Picture 2"/>
          <p:cNvPicPr>
            <a:picLocks noChangeAspect="1" noChangeArrowheads="1"/>
          </p:cNvPicPr>
          <p:nvPr/>
        </p:nvPicPr>
        <p:blipFill>
          <a:blip r:embed="rId3" cstate="print"/>
          <a:srcRect l="48772" t="2193" r="5710" b="50317"/>
          <a:stretch>
            <a:fillRect/>
          </a:stretch>
        </p:blipFill>
        <p:spPr bwMode="auto">
          <a:xfrm>
            <a:off x="10170581" y="1876778"/>
            <a:ext cx="2555875" cy="2373313"/>
          </a:xfrm>
          <a:prstGeom prst="rect">
            <a:avLst/>
          </a:prstGeom>
          <a:noFill/>
          <a:ln w="9525">
            <a:noFill/>
            <a:miter lim="800000"/>
            <a:headEnd/>
            <a:tailEnd/>
          </a:ln>
        </p:spPr>
      </p:pic>
      <p:sp>
        <p:nvSpPr>
          <p:cNvPr id="6151" name="TextBox 4"/>
          <p:cNvSpPr txBox="1">
            <a:spLocks noChangeArrowheads="1"/>
          </p:cNvSpPr>
          <p:nvPr/>
        </p:nvSpPr>
        <p:spPr bwMode="auto">
          <a:xfrm>
            <a:off x="920751" y="5939135"/>
            <a:ext cx="7229336" cy="461665"/>
          </a:xfrm>
          <a:prstGeom prst="rect">
            <a:avLst/>
          </a:prstGeom>
          <a:noFill/>
          <a:ln w="9525">
            <a:noFill/>
            <a:miter lim="800000"/>
            <a:headEnd/>
            <a:tailEnd/>
          </a:ln>
        </p:spPr>
        <p:txBody>
          <a:bodyPr wrap="square">
            <a:spAutoFit/>
          </a:bodyPr>
          <a:lstStyle/>
          <a:p>
            <a:pPr algn="ctr" rtl="0" eaLnBrk="0" fontAlgn="base" hangingPunct="0">
              <a:spcBef>
                <a:spcPct val="0"/>
              </a:spcBef>
              <a:spcAft>
                <a:spcPct val="0"/>
              </a:spcAft>
            </a:pPr>
            <a:r>
              <a:rPr lang="en-US" sz="2400" kern="1200" dirty="0">
                <a:solidFill>
                  <a:srgbClr val="000000"/>
                </a:solidFill>
                <a:latin typeface="Arial" pitchFamily="34" charset="0"/>
                <a:ea typeface="+mn-ea"/>
                <a:cs typeface="+mn-cs"/>
              </a:rPr>
              <a:t>Which image shows the </a:t>
            </a:r>
            <a:r>
              <a:rPr lang="en-US" sz="2400" kern="1200" dirty="0" err="1">
                <a:solidFill>
                  <a:srgbClr val="000000"/>
                </a:solidFill>
                <a:latin typeface="Arial" pitchFamily="34" charset="0"/>
                <a:ea typeface="+mn-ea"/>
                <a:cs typeface="+mn-cs"/>
              </a:rPr>
              <a:t>variantion</a:t>
            </a:r>
            <a:r>
              <a:rPr lang="en-US" sz="2400" kern="1200" dirty="0">
                <a:solidFill>
                  <a:srgbClr val="000000"/>
                </a:solidFill>
                <a:latin typeface="Arial" pitchFamily="34" charset="0"/>
                <a:ea typeface="+mn-ea"/>
                <a:cs typeface="+mn-cs"/>
              </a:rPr>
              <a:t> on x / y?</a:t>
            </a:r>
          </a:p>
        </p:txBody>
      </p:sp>
      <p:pic>
        <p:nvPicPr>
          <p:cNvPr id="6152" name="Picture 2"/>
          <p:cNvPicPr>
            <a:picLocks noChangeAspect="1" noChangeArrowheads="1"/>
          </p:cNvPicPr>
          <p:nvPr/>
        </p:nvPicPr>
        <p:blipFill>
          <a:blip r:embed="rId3" cstate="print"/>
          <a:srcRect t="2129" r="51144" b="50381"/>
          <a:stretch>
            <a:fillRect/>
          </a:stretch>
        </p:blipFill>
        <p:spPr bwMode="auto">
          <a:xfrm>
            <a:off x="3276600" y="982663"/>
            <a:ext cx="2743200" cy="2373312"/>
          </a:xfrm>
          <a:prstGeom prst="rect">
            <a:avLst/>
          </a:prstGeom>
          <a:noFill/>
          <a:ln w="9525">
            <a:noFill/>
            <a:miter lim="800000"/>
            <a:headEnd/>
            <a:tailEnd/>
          </a:ln>
        </p:spPr>
      </p:pic>
      <p:grpSp>
        <p:nvGrpSpPr>
          <p:cNvPr id="2" name="Group 28"/>
          <p:cNvGrpSpPr>
            <a:grpSpLocks/>
          </p:cNvGrpSpPr>
          <p:nvPr/>
        </p:nvGrpSpPr>
        <p:grpSpPr bwMode="auto">
          <a:xfrm>
            <a:off x="7256463" y="4676775"/>
            <a:ext cx="547687" cy="1016000"/>
            <a:chOff x="4097330" y="1789047"/>
            <a:chExt cx="547696" cy="1015663"/>
          </a:xfrm>
        </p:grpSpPr>
        <p:sp>
          <p:nvSpPr>
            <p:cNvPr id="6163"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4" name="Straight Connector 27"/>
            <p:cNvCxnSpPr>
              <a:cxnSpLocks noChangeShapeType="1"/>
              <a:stCxn id="6163" idx="1"/>
              <a:endCxn id="6163" idx="3"/>
            </p:cNvCxnSpPr>
            <p:nvPr/>
          </p:nvCxnSpPr>
          <p:spPr bwMode="auto">
            <a:xfrm rot="10800000" flipH="1">
              <a:off x="4097330" y="2296879"/>
              <a:ext cx="547695" cy="1588"/>
            </a:xfrm>
            <a:prstGeom prst="line">
              <a:avLst/>
            </a:prstGeom>
            <a:noFill/>
            <a:ln w="9525" algn="ctr">
              <a:solidFill>
                <a:schemeClr val="tx1"/>
              </a:solidFill>
              <a:round/>
              <a:headEnd/>
              <a:tailEnd/>
            </a:ln>
          </p:spPr>
        </p:cxnSp>
      </p:grpSp>
      <p:grpSp>
        <p:nvGrpSpPr>
          <p:cNvPr id="3" name="Group 28"/>
          <p:cNvGrpSpPr>
            <a:grpSpLocks/>
          </p:cNvGrpSpPr>
          <p:nvPr/>
        </p:nvGrpSpPr>
        <p:grpSpPr bwMode="auto">
          <a:xfrm>
            <a:off x="8405813" y="4676775"/>
            <a:ext cx="547687" cy="1016000"/>
            <a:chOff x="4097330" y="1789047"/>
            <a:chExt cx="547696" cy="1015663"/>
          </a:xfrm>
        </p:grpSpPr>
        <p:sp>
          <p:nvSpPr>
            <p:cNvPr id="6161"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2" name="Straight Connector 27"/>
            <p:cNvCxnSpPr>
              <a:cxnSpLocks noChangeShapeType="1"/>
              <a:stCxn id="6161" idx="1"/>
              <a:endCxn id="6161" idx="3"/>
            </p:cNvCxnSpPr>
            <p:nvPr/>
          </p:nvCxnSpPr>
          <p:spPr bwMode="auto">
            <a:xfrm rot="10800000" flipH="1">
              <a:off x="4097330" y="2296879"/>
              <a:ext cx="547695" cy="1588"/>
            </a:xfrm>
            <a:prstGeom prst="line">
              <a:avLst/>
            </a:prstGeom>
            <a:noFill/>
            <a:ln w="9525" algn="ctr">
              <a:solidFill>
                <a:schemeClr val="tx1"/>
              </a:solidFill>
              <a:round/>
              <a:headEnd/>
              <a:tailEnd/>
            </a:ln>
          </p:spPr>
        </p:cxnSp>
      </p:grpSp>
      <p:sp>
        <p:nvSpPr>
          <p:cNvPr id="13" name="TextBox 12"/>
          <p:cNvSpPr txBox="1">
            <a:spLocks noChangeArrowheads="1"/>
          </p:cNvSpPr>
          <p:nvPr/>
        </p:nvSpPr>
        <p:spPr bwMode="auto">
          <a:xfrm>
            <a:off x="7821613" y="5005388"/>
            <a:ext cx="547686" cy="369887"/>
          </a:xfrm>
          <a:prstGeom prst="rect">
            <a:avLst/>
          </a:prstGeom>
          <a:noFill/>
          <a:ln w="9525">
            <a:noFill/>
            <a:miter lim="800000"/>
            <a:headEnd/>
            <a:tailEnd/>
          </a:ln>
        </p:spPr>
        <p:txBody>
          <a:bodyPr wrap="square">
            <a:spAutoFit/>
          </a:bodyPr>
          <a:lstStyle/>
          <a:p>
            <a:pPr algn="ctr" rtl="0" fontAlgn="base">
              <a:spcBef>
                <a:spcPct val="0"/>
              </a:spcBef>
              <a:spcAft>
                <a:spcPct val="0"/>
              </a:spcAft>
            </a:pPr>
            <a:r>
              <a:rPr lang="en-US" b="1" kern="1200" dirty="0">
                <a:solidFill>
                  <a:srgbClr val="000000"/>
                </a:solidFill>
                <a:latin typeface="Arial" pitchFamily="34" charset="0"/>
                <a:ea typeface="+mn-ea"/>
                <a:cs typeface="+mn-cs"/>
              </a:rPr>
              <a:t>or</a:t>
            </a:r>
          </a:p>
        </p:txBody>
      </p:sp>
      <p:sp>
        <p:nvSpPr>
          <p:cNvPr id="14" name="TextBox 13"/>
          <p:cNvSpPr txBox="1">
            <a:spLocks noChangeArrowheads="1"/>
          </p:cNvSpPr>
          <p:nvPr/>
        </p:nvSpPr>
        <p:spPr bwMode="auto">
          <a:xfrm>
            <a:off x="7813322" y="3968750"/>
            <a:ext cx="1131888" cy="708025"/>
          </a:xfrm>
          <a:prstGeom prst="rect">
            <a:avLst/>
          </a:prstGeom>
          <a:noFill/>
          <a:ln w="9525">
            <a:noFill/>
            <a:miter lim="800000"/>
            <a:headEnd/>
            <a:tailEnd/>
          </a:ln>
        </p:spPr>
        <p:txBody>
          <a:bodyPr>
            <a:spAutoFit/>
          </a:bodyPr>
          <a:lstStyle/>
          <a:p>
            <a:pPr algn="l" rtl="0" fontAlgn="base">
              <a:spcBef>
                <a:spcPct val="0"/>
              </a:spcBef>
              <a:spcAft>
                <a:spcPct val="0"/>
              </a:spcAft>
            </a:pPr>
            <a:r>
              <a:rPr lang="en-US" sz="4000" b="1" kern="1200" dirty="0">
                <a:solidFill>
                  <a:srgbClr val="000000"/>
                </a:solidFill>
                <a:latin typeface="Arial" pitchFamily="34" charset="0"/>
                <a:ea typeface="+mn-ea"/>
                <a:cs typeface="+mn-cs"/>
              </a:rPr>
              <a:t>?</a:t>
            </a:r>
          </a:p>
        </p:txBody>
      </p:sp>
      <p:grpSp>
        <p:nvGrpSpPr>
          <p:cNvPr id="4" name="Group 16"/>
          <p:cNvGrpSpPr>
            <a:grpSpLocks/>
          </p:cNvGrpSpPr>
          <p:nvPr/>
        </p:nvGrpSpPr>
        <p:grpSpPr bwMode="auto">
          <a:xfrm>
            <a:off x="336550" y="4999038"/>
            <a:ext cx="1168400" cy="554037"/>
            <a:chOff x="336492" y="4999059"/>
            <a:chExt cx="1168400" cy="554038"/>
          </a:xfrm>
        </p:grpSpPr>
        <p:sp>
          <p:nvSpPr>
            <p:cNvPr id="6159" name="TextBox 14"/>
            <p:cNvSpPr txBox="1">
              <a:spLocks noChangeArrowheads="1"/>
            </p:cNvSpPr>
            <p:nvPr/>
          </p:nvSpPr>
          <p:spPr bwMode="auto">
            <a:xfrm>
              <a:off x="336492" y="4999059"/>
              <a:ext cx="1168400" cy="554038"/>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0" name="Straight Connector 15"/>
            <p:cNvCxnSpPr>
              <a:cxnSpLocks noChangeShapeType="1"/>
              <a:stCxn id="6159" idx="0"/>
              <a:endCxn id="6159" idx="2"/>
            </p:cNvCxnSpPr>
            <p:nvPr/>
          </p:nvCxnSpPr>
          <p:spPr bwMode="auto">
            <a:xfrm rot="16200000" flipH="1">
              <a:off x="644467" y="5275284"/>
              <a:ext cx="554038" cy="1587"/>
            </a:xfrm>
            <a:prstGeom prst="line">
              <a:avLst/>
            </a:prstGeom>
            <a:noFill/>
            <a:ln w="9525" algn="ctr">
              <a:solidFill>
                <a:schemeClr val="tx1"/>
              </a:solidFill>
              <a:round/>
              <a:headEnd/>
              <a:tailEnd/>
            </a:ln>
          </p:spPr>
        </p:cxnSp>
      </p:grpSp>
      <p:sp>
        <p:nvSpPr>
          <p:cNvPr id="20" name="TextBox 19"/>
          <p:cNvSpPr txBox="1">
            <a:spLocks noChangeArrowheads="1"/>
          </p:cNvSpPr>
          <p:nvPr/>
        </p:nvSpPr>
        <p:spPr bwMode="auto">
          <a:xfrm>
            <a:off x="2566987" y="6417528"/>
            <a:ext cx="4162425" cy="369332"/>
          </a:xfrm>
          <a:prstGeom prst="rect">
            <a:avLst/>
          </a:prstGeom>
          <a:noFill/>
          <a:ln w="9525">
            <a:noFill/>
            <a:miter lim="800000"/>
            <a:headEnd/>
            <a:tailEnd/>
          </a:ln>
        </p:spPr>
        <p:txBody>
          <a:bodyPr>
            <a:spAutoFit/>
          </a:bodyPr>
          <a:lstStyle/>
          <a:p>
            <a:pPr algn="ctr" rtl="0" fontAlgn="base">
              <a:spcBef>
                <a:spcPct val="0"/>
              </a:spcBef>
              <a:spcAft>
                <a:spcPct val="0"/>
              </a:spcAft>
            </a:pPr>
            <a:r>
              <a:rPr lang="en-US" kern="1200" dirty="0">
                <a:solidFill>
                  <a:srgbClr val="000000"/>
                </a:solidFill>
                <a:latin typeface="Arial" pitchFamily="34" charset="0"/>
                <a:ea typeface="+mn-ea"/>
                <a:cs typeface="+mn-cs"/>
              </a:rPr>
              <a:t>(check out the convolution filters)</a:t>
            </a:r>
          </a:p>
        </p:txBody>
      </p:sp>
      <p:grpSp>
        <p:nvGrpSpPr>
          <p:cNvPr id="8" name="Group 7"/>
          <p:cNvGrpSpPr/>
          <p:nvPr/>
        </p:nvGrpSpPr>
        <p:grpSpPr>
          <a:xfrm>
            <a:off x="1990020" y="3094127"/>
            <a:ext cx="5071003" cy="2470493"/>
            <a:chOff x="1990020" y="3094127"/>
            <a:chExt cx="5071003" cy="2470493"/>
          </a:xfrm>
        </p:grpSpPr>
        <p:cxnSp>
          <p:nvCxnSpPr>
            <p:cNvPr id="6" name="Straight Connector 5"/>
            <p:cNvCxnSpPr/>
            <p:nvPr/>
          </p:nvCxnSpPr>
          <p:spPr>
            <a:xfrm>
              <a:off x="3446287" y="3094127"/>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90020" y="5538964"/>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51199" y="5550509"/>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0" name="Text Box 6"/>
          <p:cNvSpPr txBox="1">
            <a:spLocks noChangeArrowheads="1"/>
          </p:cNvSpPr>
          <p:nvPr/>
        </p:nvSpPr>
        <p:spPr bwMode="auto">
          <a:xfrm>
            <a:off x="7067624" y="6559477"/>
            <a:ext cx="208384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pic>
        <p:nvPicPr>
          <p:cNvPr id="28" name="Picture 2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8" y="2808288"/>
            <a:ext cx="1612900" cy="977900"/>
          </a:xfrm>
          <a:prstGeom prst="rect">
            <a:avLst/>
          </a:prstGeom>
        </p:spPr>
      </p:pic>
      <p:pic>
        <p:nvPicPr>
          <p:cNvPr id="29" name="Picture 2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609" y="2856750"/>
            <a:ext cx="1612900" cy="1066800"/>
          </a:xfrm>
          <a:prstGeom prst="rect">
            <a:avLst/>
          </a:prstGeom>
        </p:spPr>
      </p:pic>
    </p:spTree>
    <p:extLst>
      <p:ext uri="{BB962C8B-B14F-4D97-AF65-F5344CB8AC3E}">
        <p14:creationId xmlns:p14="http://schemas.microsoft.com/office/powerpoint/2010/main" val="13722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a:xfrm>
            <a:off x="409575" y="0"/>
            <a:ext cx="8229600" cy="1143000"/>
          </a:xfrm>
        </p:spPr>
        <p:txBody>
          <a:bodyPr/>
          <a:lstStyle/>
          <a:p>
            <a:pPr eaLnBrk="1" hangingPunct="1"/>
            <a:r>
              <a:rPr lang="en-US" sz="4000" dirty="0"/>
              <a:t>Sobel filters</a:t>
            </a:r>
          </a:p>
        </p:txBody>
      </p:sp>
      <p:sp>
        <p:nvSpPr>
          <p:cNvPr id="26" name="Rectangle 3"/>
          <p:cNvSpPr txBox="1">
            <a:spLocks noChangeArrowheads="1"/>
          </p:cNvSpPr>
          <p:nvPr/>
        </p:nvSpPr>
        <p:spPr>
          <a:xfrm>
            <a:off x="380999" y="1190978"/>
            <a:ext cx="8346303" cy="13716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There are filters that can better approximate the derivatives</a:t>
            </a:r>
          </a:p>
          <a:p>
            <a:pPr>
              <a:buFont typeface="Wingdings" pitchFamily="2" charset="2"/>
              <a:buChar char="Ø"/>
            </a:pPr>
            <a:r>
              <a:rPr lang="en-US" sz="2600" b="1" dirty="0"/>
              <a:t>Sobel filters</a:t>
            </a:r>
            <a:r>
              <a:rPr lang="en-US" sz="2600" dirty="0"/>
              <a:t> compute the partial derivatives taking into account larger vicinities</a:t>
            </a:r>
          </a:p>
        </p:txBody>
      </p:sp>
      <p:sp>
        <p:nvSpPr>
          <p:cNvPr id="5" name="TextBox 4"/>
          <p:cNvSpPr txBox="1"/>
          <p:nvPr/>
        </p:nvSpPr>
        <p:spPr>
          <a:xfrm>
            <a:off x="1689113" y="4342164"/>
            <a:ext cx="2930330" cy="646331"/>
          </a:xfrm>
          <a:prstGeom prst="rect">
            <a:avLst/>
          </a:prstGeom>
          <a:noFill/>
        </p:spPr>
        <p:txBody>
          <a:bodyPr wrap="square" rtlCol="0">
            <a:spAutoFit/>
          </a:bodyPr>
          <a:lstStyle/>
          <a:p>
            <a:pPr algn="ctr"/>
            <a:r>
              <a:rPr lang="en-US" dirty="0"/>
              <a:t> Vertical Sobel filter for computing partial derivative</a:t>
            </a:r>
          </a:p>
        </p:txBody>
      </p:sp>
      <p:pic>
        <p:nvPicPr>
          <p:cNvPr id="31" name="Picture 3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456" y="5089576"/>
            <a:ext cx="1153645" cy="699454"/>
          </a:xfrm>
          <a:prstGeom prst="rect">
            <a:avLst/>
          </a:prstGeom>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371" y="5056401"/>
            <a:ext cx="1203814" cy="796223"/>
          </a:xfrm>
          <a:prstGeom prst="rect">
            <a:avLst/>
          </a:prstGeom>
        </p:spPr>
      </p:pic>
      <p:sp>
        <p:nvSpPr>
          <p:cNvPr id="33" name="TextBox 32"/>
          <p:cNvSpPr txBox="1"/>
          <p:nvPr/>
        </p:nvSpPr>
        <p:spPr>
          <a:xfrm>
            <a:off x="4644996" y="4329581"/>
            <a:ext cx="3122564" cy="646331"/>
          </a:xfrm>
          <a:prstGeom prst="rect">
            <a:avLst/>
          </a:prstGeom>
          <a:noFill/>
        </p:spPr>
        <p:txBody>
          <a:bodyPr wrap="square" rtlCol="0">
            <a:spAutoFit/>
          </a:bodyPr>
          <a:lstStyle/>
          <a:p>
            <a:pPr algn="ctr"/>
            <a:r>
              <a:rPr lang="en-US" dirty="0"/>
              <a:t> Horizontal Sobel filter for computing partial derivative</a:t>
            </a:r>
          </a:p>
        </p:txBody>
      </p:sp>
      <p:grpSp>
        <p:nvGrpSpPr>
          <p:cNvPr id="34" name="Group 5"/>
          <p:cNvGrpSpPr>
            <a:grpSpLocks/>
          </p:cNvGrpSpPr>
          <p:nvPr/>
        </p:nvGrpSpPr>
        <p:grpSpPr bwMode="auto">
          <a:xfrm>
            <a:off x="2449816" y="2701929"/>
            <a:ext cx="1408929" cy="1473200"/>
            <a:chOff x="144" y="144"/>
            <a:chExt cx="1152" cy="1136"/>
          </a:xfrm>
        </p:grpSpPr>
        <p:sp>
          <p:nvSpPr>
            <p:cNvPr id="35"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6"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7"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8"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9"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0"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1"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2"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3"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4"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5"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6"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7"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8"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9"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0"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1"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52" name="TextBox 51"/>
          <p:cNvSpPr txBox="1"/>
          <p:nvPr/>
        </p:nvSpPr>
        <p:spPr>
          <a:xfrm>
            <a:off x="2460823" y="2682214"/>
            <a:ext cx="1397922" cy="1477328"/>
          </a:xfrm>
          <a:prstGeom prst="rect">
            <a:avLst/>
          </a:prstGeom>
          <a:noFill/>
        </p:spPr>
        <p:txBody>
          <a:bodyPr wrap="square" rtlCol="0">
            <a:spAutoFit/>
          </a:bodyPr>
          <a:lstStyle/>
          <a:p>
            <a:r>
              <a:rPr lang="en-US" sz="3000" b="1" dirty="0"/>
              <a:t>-1  0    1</a:t>
            </a:r>
          </a:p>
          <a:p>
            <a:r>
              <a:rPr lang="en-US" sz="3000" b="1" dirty="0"/>
              <a:t>-2  0    2</a:t>
            </a:r>
          </a:p>
          <a:p>
            <a:r>
              <a:rPr lang="en-US" sz="3000" b="1" dirty="0"/>
              <a:t>-1  0    1 </a:t>
            </a:r>
          </a:p>
        </p:txBody>
      </p:sp>
      <p:grpSp>
        <p:nvGrpSpPr>
          <p:cNvPr id="53" name="Group 5"/>
          <p:cNvGrpSpPr>
            <a:grpSpLocks/>
          </p:cNvGrpSpPr>
          <p:nvPr/>
        </p:nvGrpSpPr>
        <p:grpSpPr bwMode="auto">
          <a:xfrm>
            <a:off x="5501814" y="2725681"/>
            <a:ext cx="1408929" cy="1473200"/>
            <a:chOff x="144" y="144"/>
            <a:chExt cx="1152" cy="1136"/>
          </a:xfrm>
        </p:grpSpPr>
        <p:sp>
          <p:nvSpPr>
            <p:cNvPr id="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2"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1" name="TextBox 70"/>
          <p:cNvSpPr txBox="1"/>
          <p:nvPr/>
        </p:nvSpPr>
        <p:spPr>
          <a:xfrm>
            <a:off x="5512821" y="2705966"/>
            <a:ext cx="1397922" cy="1477328"/>
          </a:xfrm>
          <a:prstGeom prst="rect">
            <a:avLst/>
          </a:prstGeom>
          <a:noFill/>
        </p:spPr>
        <p:txBody>
          <a:bodyPr wrap="square" rtlCol="0">
            <a:spAutoFit/>
          </a:bodyPr>
          <a:lstStyle/>
          <a:p>
            <a:pPr marL="514350" indent="-514350">
              <a:buAutoNum type="arabicPlain"/>
            </a:pPr>
            <a:r>
              <a:rPr lang="en-US" sz="3000" b="1" dirty="0"/>
              <a:t>2   1</a:t>
            </a:r>
          </a:p>
          <a:p>
            <a:r>
              <a:rPr lang="en-US" sz="3000" b="1" dirty="0"/>
              <a:t>0   0    0    -1  -2 -1 </a:t>
            </a:r>
          </a:p>
        </p:txBody>
      </p:sp>
    </p:spTree>
    <p:extLst>
      <p:ext uri="{BB962C8B-B14F-4D97-AF65-F5344CB8AC3E}">
        <p14:creationId xmlns:p14="http://schemas.microsoft.com/office/powerpoint/2010/main" val="5817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P spid="52" grpId="0"/>
      <p:bldP spid="7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1042059828"/>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120754126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8" name="TextBox 7"/>
          <p:cNvSpPr txBox="1"/>
          <p:nvPr/>
        </p:nvSpPr>
        <p:spPr>
          <a:xfrm>
            <a:off x="2465409" y="5010087"/>
            <a:ext cx="1220946" cy="369332"/>
          </a:xfrm>
          <a:prstGeom prst="rect">
            <a:avLst/>
          </a:prstGeom>
          <a:noFill/>
          <a:ln w="57150" cmpd="sng">
            <a:solidFill>
              <a:schemeClr val="bg1">
                <a:lumMod val="50000"/>
              </a:schemeClr>
            </a:solidFill>
          </a:ln>
        </p:spPr>
        <p:txBody>
          <a:bodyPr wrap="square" rtlCol="0">
            <a:spAutoFit/>
          </a:bodyPr>
          <a:lstStyle/>
          <a:p>
            <a:pPr algn="ctr"/>
            <a:r>
              <a:rPr lang="en-US" dirty="0">
                <a:solidFill>
                  <a:schemeClr val="bg1">
                    <a:lumMod val="50000"/>
                  </a:schemeClr>
                </a:solidFill>
              </a:rPr>
              <a:t>values = 0</a:t>
            </a:r>
          </a:p>
        </p:txBody>
      </p:sp>
      <p:sp>
        <p:nvSpPr>
          <p:cNvPr id="24" name="TextBox 23"/>
          <p:cNvSpPr txBox="1"/>
          <p:nvPr/>
        </p:nvSpPr>
        <p:spPr>
          <a:xfrm>
            <a:off x="4014800" y="4992448"/>
            <a:ext cx="1395725" cy="369332"/>
          </a:xfrm>
          <a:prstGeom prst="rect">
            <a:avLst/>
          </a:prstGeom>
          <a:noFill/>
          <a:ln w="57150" cmpd="sng">
            <a:solidFill>
              <a:srgbClr val="FF0000"/>
            </a:solidFill>
          </a:ln>
        </p:spPr>
        <p:txBody>
          <a:bodyPr wrap="square" rtlCol="0">
            <a:spAutoFit/>
          </a:bodyPr>
          <a:lstStyle/>
          <a:p>
            <a:pPr algn="ctr"/>
            <a:r>
              <a:rPr lang="en-US" dirty="0"/>
              <a:t>large values</a:t>
            </a:r>
          </a:p>
        </p:txBody>
      </p:sp>
      <p:sp>
        <p:nvSpPr>
          <p:cNvPr id="25" name="TextBox 24"/>
          <p:cNvSpPr txBox="1"/>
          <p:nvPr/>
        </p:nvSpPr>
        <p:spPr>
          <a:xfrm>
            <a:off x="5690601" y="4997349"/>
            <a:ext cx="1395725" cy="369332"/>
          </a:xfrm>
          <a:prstGeom prst="rect">
            <a:avLst/>
          </a:prstGeom>
          <a:noFill/>
          <a:ln w="57150" cmpd="sng">
            <a:solidFill>
              <a:schemeClr val="tx1"/>
            </a:solidFill>
          </a:ln>
        </p:spPr>
        <p:txBody>
          <a:bodyPr wrap="square" rtlCol="0">
            <a:spAutoFit/>
          </a:bodyPr>
          <a:lstStyle/>
          <a:p>
            <a:pPr algn="ctr"/>
            <a:r>
              <a:rPr lang="en-US" dirty="0"/>
              <a:t>small values</a:t>
            </a:r>
          </a:p>
        </p:txBody>
      </p:sp>
      <p:cxnSp>
        <p:nvCxnSpPr>
          <p:cNvPr id="11" name="Straight Arrow Connector 10"/>
          <p:cNvCxnSpPr/>
          <p:nvPr/>
        </p:nvCxnSpPr>
        <p:spPr>
          <a:xfrm flipH="1">
            <a:off x="3157513" y="3492949"/>
            <a:ext cx="528841" cy="15044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997160" y="2957344"/>
            <a:ext cx="315356" cy="20400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298119" y="2828954"/>
            <a:ext cx="943978" cy="21683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5198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8" grpId="0" animBg="1"/>
      <p:bldP spid="24"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3" name="Picture 28" descr="Edittex"/>
          <p:cNvPicPr>
            <a:picLocks noChangeAspect="1" noChangeArrowheads="1"/>
          </p:cNvPicPr>
          <p:nvPr>
            <p:custDataLst>
              <p:tags r:id="rId1"/>
            </p:custDataLst>
          </p:nvPr>
        </p:nvPicPr>
        <p:blipFill>
          <a:blip r:embed="rId6" cstate="print"/>
          <a:srcRect/>
          <a:stretch>
            <a:fillRect/>
          </a:stretch>
        </p:blipFill>
        <p:spPr bwMode="auto">
          <a:xfrm>
            <a:off x="772973" y="5416445"/>
            <a:ext cx="4092708" cy="737598"/>
          </a:xfrm>
          <a:prstGeom prst="rect">
            <a:avLst/>
          </a:prstGeom>
          <a:noFill/>
          <a:ln w="9525">
            <a:noFill/>
            <a:miter lim="800000"/>
            <a:headEnd/>
            <a:tailEnd/>
          </a:ln>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Screen shot 2014-12-09 at 12.27.4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8393" y="4740911"/>
            <a:ext cx="2627408" cy="1994587"/>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9463913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2145723404"/>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1" name="TextBox 20"/>
          <p:cNvSpPr txBox="1"/>
          <p:nvPr/>
        </p:nvSpPr>
        <p:spPr>
          <a:xfrm>
            <a:off x="710261" y="6154043"/>
            <a:ext cx="2740276" cy="369332"/>
          </a:xfrm>
          <a:prstGeom prst="rect">
            <a:avLst/>
          </a:prstGeom>
          <a:noFill/>
        </p:spPr>
        <p:txBody>
          <a:bodyPr wrap="square" rtlCol="0">
            <a:spAutoFit/>
          </a:bodyPr>
          <a:lstStyle/>
          <a:p>
            <a:r>
              <a:rPr lang="en-US" dirty="0"/>
              <a:t>Gradient magnitude</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22" name="TextBox 2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0184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graphicFrame>
        <p:nvGraphicFramePr>
          <p:cNvPr id="22" name="Table 21"/>
          <p:cNvGraphicFramePr>
            <a:graphicFrameLocks noGrp="1"/>
          </p:cNvGraphicFramePr>
          <p:nvPr>
            <p:extLst>
              <p:ext uri="{D42A27DB-BD31-4B8C-83A1-F6EECF244321}">
                <p14:modId xmlns:p14="http://schemas.microsoft.com/office/powerpoint/2010/main" val="724811675"/>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3" name="TextBox 22"/>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4" name="Table 23"/>
          <p:cNvGraphicFramePr>
            <a:graphicFrameLocks noGrp="1"/>
          </p:cNvGraphicFramePr>
          <p:nvPr>
            <p:extLst>
              <p:ext uri="{D42A27DB-BD31-4B8C-83A1-F6EECF244321}">
                <p14:modId xmlns:p14="http://schemas.microsoft.com/office/powerpoint/2010/main" val="20374066"/>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bl>
          </a:graphicData>
        </a:graphic>
      </p:graphicFrame>
      <p:sp>
        <p:nvSpPr>
          <p:cNvPr id="25" name="TextBox 24"/>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6" name="TextBox 25"/>
          <p:cNvSpPr txBox="1"/>
          <p:nvPr/>
        </p:nvSpPr>
        <p:spPr>
          <a:xfrm>
            <a:off x="457200" y="5788905"/>
            <a:ext cx="2740276" cy="369332"/>
          </a:xfrm>
          <a:prstGeom prst="rect">
            <a:avLst/>
          </a:prstGeom>
          <a:noFill/>
        </p:spPr>
        <p:txBody>
          <a:bodyPr wrap="square" rtlCol="0">
            <a:spAutoFit/>
          </a:bodyPr>
          <a:lstStyle/>
          <a:p>
            <a:r>
              <a:rPr lang="en-US" dirty="0"/>
              <a:t>Gradient orientation</a:t>
            </a:r>
          </a:p>
        </p:txBody>
      </p:sp>
      <p:sp>
        <p:nvSpPr>
          <p:cNvPr id="19" name="Title 1"/>
          <p:cNvSpPr>
            <a:spLocks noGrp="1"/>
          </p:cNvSpPr>
          <p:nvPr>
            <p:ph type="title"/>
          </p:nvPr>
        </p:nvSpPr>
        <p:spPr>
          <a:xfrm>
            <a:off x="457200" y="-84049"/>
            <a:ext cx="8229600" cy="1143000"/>
          </a:xfrm>
        </p:spPr>
        <p:txBody>
          <a:bodyPr/>
          <a:lstStyle/>
          <a:p>
            <a:r>
              <a:rPr lang="en-US" dirty="0"/>
              <a:t>Computing image gradient</a:t>
            </a:r>
          </a:p>
        </p:txBody>
      </p:sp>
      <p:sp>
        <p:nvSpPr>
          <p:cNvPr id="27" name="TextBox 26"/>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3465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pic>
        <p:nvPicPr>
          <p:cNvPr id="13" name="Picture 12" descr="Screen shot 2014-12-09 at 12.28.0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2634" y="4872695"/>
            <a:ext cx="2540558" cy="1938237"/>
          </a:xfrm>
          <a:prstGeom prst="rect">
            <a:avLst/>
          </a:prstGeom>
        </p:spPr>
      </p:pic>
      <p:sp>
        <p:nvSpPr>
          <p:cNvPr id="3" name="TextBox 2"/>
          <p:cNvSpPr txBox="1"/>
          <p:nvPr/>
        </p:nvSpPr>
        <p:spPr>
          <a:xfrm>
            <a:off x="299700" y="5530517"/>
            <a:ext cx="1346456" cy="1200329"/>
          </a:xfrm>
          <a:prstGeom prst="rect">
            <a:avLst/>
          </a:prstGeom>
          <a:solidFill>
            <a:schemeClr val="bg1">
              <a:lumMod val="50000"/>
            </a:schemeClr>
          </a:solidFill>
        </p:spPr>
        <p:txBody>
          <a:bodyPr wrap="square" rtlCol="0">
            <a:spAutoFit/>
          </a:bodyPr>
          <a:lstStyle/>
          <a:p>
            <a:r>
              <a:rPr lang="en-US" dirty="0">
                <a:solidFill>
                  <a:srgbClr val="FF0000"/>
                </a:solidFill>
              </a:rPr>
              <a:t>[0, 90</a:t>
            </a:r>
            <a:r>
              <a:rPr lang="en-US" baseline="30000" dirty="0">
                <a:solidFill>
                  <a:srgbClr val="FF0000"/>
                </a:solidFill>
              </a:rPr>
              <a:t>o</a:t>
            </a:r>
            <a:r>
              <a:rPr lang="en-US" dirty="0">
                <a:solidFill>
                  <a:srgbClr val="FF0000"/>
                </a:solidFill>
              </a:rPr>
              <a:t>]</a:t>
            </a:r>
          </a:p>
          <a:p>
            <a:r>
              <a:rPr lang="en-US" dirty="0">
                <a:solidFill>
                  <a:srgbClr val="00FFFF"/>
                </a:solidFill>
              </a:rPr>
              <a:t>[90</a:t>
            </a:r>
            <a:r>
              <a:rPr lang="en-US" baseline="30000" dirty="0">
                <a:solidFill>
                  <a:srgbClr val="00FFFF"/>
                </a:solidFill>
              </a:rPr>
              <a:t>0</a:t>
            </a:r>
            <a:r>
              <a:rPr lang="en-US" dirty="0">
                <a:solidFill>
                  <a:srgbClr val="00FFFF"/>
                </a:solidFill>
              </a:rPr>
              <a:t>, 180</a:t>
            </a:r>
            <a:r>
              <a:rPr lang="en-US" baseline="30000" dirty="0">
                <a:solidFill>
                  <a:srgbClr val="00FFFF"/>
                </a:solidFill>
              </a:rPr>
              <a:t>o</a:t>
            </a:r>
            <a:r>
              <a:rPr lang="en-US" dirty="0">
                <a:solidFill>
                  <a:srgbClr val="00FFFF"/>
                </a:solidFill>
              </a:rPr>
              <a:t>]</a:t>
            </a:r>
          </a:p>
          <a:p>
            <a:r>
              <a:rPr lang="en-US" dirty="0">
                <a:solidFill>
                  <a:srgbClr val="00FF00"/>
                </a:solidFill>
              </a:rPr>
              <a:t>[180</a:t>
            </a:r>
            <a:r>
              <a:rPr lang="en-US" baseline="30000" dirty="0">
                <a:solidFill>
                  <a:srgbClr val="00FF00"/>
                </a:solidFill>
              </a:rPr>
              <a:t>o</a:t>
            </a:r>
            <a:r>
              <a:rPr lang="en-US" dirty="0">
                <a:solidFill>
                  <a:srgbClr val="00FF00"/>
                </a:solidFill>
              </a:rPr>
              <a:t>, 270</a:t>
            </a:r>
            <a:r>
              <a:rPr lang="en-US" baseline="30000" dirty="0">
                <a:solidFill>
                  <a:srgbClr val="00FF00"/>
                </a:solidFill>
              </a:rPr>
              <a:t>o</a:t>
            </a:r>
            <a:r>
              <a:rPr lang="en-US" dirty="0">
                <a:solidFill>
                  <a:srgbClr val="00FF00"/>
                </a:solidFill>
              </a:rPr>
              <a:t>]</a:t>
            </a:r>
          </a:p>
          <a:p>
            <a:r>
              <a:rPr lang="en-US" dirty="0">
                <a:solidFill>
                  <a:srgbClr val="FFFF00"/>
                </a:solidFill>
              </a:rPr>
              <a:t>[270</a:t>
            </a:r>
            <a:r>
              <a:rPr lang="en-US" baseline="30000" dirty="0">
                <a:solidFill>
                  <a:srgbClr val="FFFF00"/>
                </a:solidFill>
              </a:rPr>
              <a:t>o</a:t>
            </a:r>
            <a:r>
              <a:rPr lang="en-US" dirty="0">
                <a:solidFill>
                  <a:srgbClr val="FFFF00"/>
                </a:solidFill>
              </a:rPr>
              <a:t>, 360</a:t>
            </a:r>
            <a:r>
              <a:rPr lang="en-US" baseline="30000" dirty="0">
                <a:solidFill>
                  <a:srgbClr val="FFFF00"/>
                </a:solidFill>
              </a:rPr>
              <a:t>o</a:t>
            </a:r>
            <a:r>
              <a:rPr lang="en-US" dirty="0">
                <a:solidFill>
                  <a:srgbClr val="FFFF00"/>
                </a:solidFill>
              </a:rPr>
              <a:t>]</a:t>
            </a:r>
          </a:p>
        </p:txBody>
      </p:sp>
      <p:sp>
        <p:nvSpPr>
          <p:cNvPr id="23" name="TextBox 22"/>
          <p:cNvSpPr txBox="1"/>
          <p:nvPr/>
        </p:nvSpPr>
        <p:spPr>
          <a:xfrm>
            <a:off x="3496058" y="4971513"/>
            <a:ext cx="830978" cy="338554"/>
          </a:xfrm>
          <a:prstGeom prst="rect">
            <a:avLst/>
          </a:prstGeom>
          <a:solidFill>
            <a:schemeClr val="tx1"/>
          </a:solidFill>
        </p:spPr>
        <p:txBody>
          <a:bodyPr wrap="square" rtlCol="0">
            <a:spAutoFit/>
          </a:bodyPr>
          <a:lstStyle/>
          <a:p>
            <a:r>
              <a:rPr lang="en-US" sz="1600" dirty="0">
                <a:solidFill>
                  <a:srgbClr val="FF0000"/>
                </a:solidFill>
              </a:rPr>
              <a:t>[0, 90</a:t>
            </a:r>
            <a:r>
              <a:rPr lang="en-US" sz="1600" baseline="30000" dirty="0">
                <a:solidFill>
                  <a:srgbClr val="FF0000"/>
                </a:solidFill>
              </a:rPr>
              <a:t>o</a:t>
            </a:r>
            <a:r>
              <a:rPr lang="en-US" sz="1600" dirty="0">
                <a:solidFill>
                  <a:srgbClr val="FF0000"/>
                </a:solidFill>
              </a:rPr>
              <a:t>]</a:t>
            </a:r>
          </a:p>
        </p:txBody>
      </p:sp>
      <p:sp>
        <p:nvSpPr>
          <p:cNvPr id="24" name="TextBox 23"/>
          <p:cNvSpPr txBox="1"/>
          <p:nvPr/>
        </p:nvSpPr>
        <p:spPr>
          <a:xfrm>
            <a:off x="4954077" y="4935662"/>
            <a:ext cx="940725" cy="307777"/>
          </a:xfrm>
          <a:prstGeom prst="rect">
            <a:avLst/>
          </a:prstGeom>
          <a:solidFill>
            <a:schemeClr val="tx1"/>
          </a:solidFill>
        </p:spPr>
        <p:txBody>
          <a:bodyPr wrap="square" rtlCol="0">
            <a:spAutoFit/>
          </a:bodyPr>
          <a:lstStyle/>
          <a:p>
            <a:r>
              <a:rPr lang="en-US" sz="1400" dirty="0">
                <a:solidFill>
                  <a:srgbClr val="00FFFF"/>
                </a:solidFill>
              </a:rPr>
              <a:t>[90</a:t>
            </a:r>
            <a:r>
              <a:rPr lang="en-US" sz="1400" baseline="30000" dirty="0">
                <a:solidFill>
                  <a:srgbClr val="00FFFF"/>
                </a:solidFill>
              </a:rPr>
              <a:t>o</a:t>
            </a:r>
            <a:r>
              <a:rPr lang="en-US" sz="1400" dirty="0">
                <a:solidFill>
                  <a:srgbClr val="00FFFF"/>
                </a:solidFill>
              </a:rPr>
              <a:t>,180</a:t>
            </a:r>
            <a:r>
              <a:rPr lang="en-US" sz="1400" baseline="30000" dirty="0">
                <a:solidFill>
                  <a:srgbClr val="00FFFF"/>
                </a:solidFill>
              </a:rPr>
              <a:t>o</a:t>
            </a:r>
            <a:r>
              <a:rPr lang="en-US" sz="1400" dirty="0">
                <a:solidFill>
                  <a:srgbClr val="00FFFF"/>
                </a:solidFill>
              </a:rPr>
              <a:t>]</a:t>
            </a:r>
          </a:p>
        </p:txBody>
      </p:sp>
      <p:sp>
        <p:nvSpPr>
          <p:cNvPr id="25" name="TextBox 24"/>
          <p:cNvSpPr txBox="1"/>
          <p:nvPr/>
        </p:nvSpPr>
        <p:spPr>
          <a:xfrm>
            <a:off x="4922721" y="6456380"/>
            <a:ext cx="972081" cy="292388"/>
          </a:xfrm>
          <a:prstGeom prst="rect">
            <a:avLst/>
          </a:prstGeom>
          <a:solidFill>
            <a:schemeClr val="tx1"/>
          </a:solidFill>
        </p:spPr>
        <p:txBody>
          <a:bodyPr wrap="square" rtlCol="0">
            <a:spAutoFit/>
          </a:bodyPr>
          <a:lstStyle/>
          <a:p>
            <a:r>
              <a:rPr lang="en-US" sz="1300" dirty="0">
                <a:solidFill>
                  <a:srgbClr val="00FF00"/>
                </a:solidFill>
              </a:rPr>
              <a:t>[180</a:t>
            </a:r>
            <a:r>
              <a:rPr lang="en-US" sz="1300" baseline="30000" dirty="0">
                <a:solidFill>
                  <a:srgbClr val="00FF00"/>
                </a:solidFill>
              </a:rPr>
              <a:t>o</a:t>
            </a:r>
            <a:r>
              <a:rPr lang="en-US" sz="1300" dirty="0">
                <a:solidFill>
                  <a:srgbClr val="00FF00"/>
                </a:solidFill>
              </a:rPr>
              <a:t>,270</a:t>
            </a:r>
            <a:r>
              <a:rPr lang="en-US" sz="1300" baseline="30000" dirty="0">
                <a:solidFill>
                  <a:srgbClr val="00FF00"/>
                </a:solidFill>
              </a:rPr>
              <a:t>o</a:t>
            </a:r>
            <a:r>
              <a:rPr lang="en-US" sz="1300" dirty="0">
                <a:solidFill>
                  <a:srgbClr val="00FF00"/>
                </a:solidFill>
              </a:rPr>
              <a:t>]</a:t>
            </a:r>
          </a:p>
        </p:txBody>
      </p:sp>
      <p:sp>
        <p:nvSpPr>
          <p:cNvPr id="26" name="TextBox 25"/>
          <p:cNvSpPr txBox="1"/>
          <p:nvPr/>
        </p:nvSpPr>
        <p:spPr>
          <a:xfrm>
            <a:off x="3496847" y="6456380"/>
            <a:ext cx="1008248" cy="292388"/>
          </a:xfrm>
          <a:prstGeom prst="rect">
            <a:avLst/>
          </a:prstGeom>
          <a:solidFill>
            <a:schemeClr val="tx1"/>
          </a:solidFill>
        </p:spPr>
        <p:txBody>
          <a:bodyPr wrap="square" rtlCol="0">
            <a:spAutoFit/>
          </a:bodyPr>
          <a:lstStyle/>
          <a:p>
            <a:r>
              <a:rPr lang="en-US" sz="1300" dirty="0">
                <a:solidFill>
                  <a:srgbClr val="00FF00"/>
                </a:solidFill>
              </a:rPr>
              <a:t>[270</a:t>
            </a:r>
            <a:r>
              <a:rPr lang="en-US" sz="1300" baseline="30000" dirty="0">
                <a:solidFill>
                  <a:srgbClr val="00FF00"/>
                </a:solidFill>
              </a:rPr>
              <a:t>o</a:t>
            </a:r>
            <a:r>
              <a:rPr lang="en-US" sz="1300" dirty="0">
                <a:solidFill>
                  <a:srgbClr val="00FF00"/>
                </a:solidFill>
              </a:rPr>
              <a:t>,360</a:t>
            </a:r>
            <a:r>
              <a:rPr lang="en-US" sz="1300" baseline="30000" dirty="0">
                <a:solidFill>
                  <a:srgbClr val="00FF00"/>
                </a:solidFill>
              </a:rPr>
              <a:t>o</a:t>
            </a:r>
            <a:r>
              <a:rPr lang="en-US" sz="1300" dirty="0">
                <a:solidFill>
                  <a:srgbClr val="00FF00"/>
                </a:solidFill>
              </a:rPr>
              <a:t>]</a:t>
            </a:r>
          </a:p>
        </p:txBody>
      </p:sp>
      <p:graphicFrame>
        <p:nvGraphicFramePr>
          <p:cNvPr id="27" name="Table 26"/>
          <p:cNvGraphicFramePr>
            <a:graphicFrameLocks noGrp="1"/>
          </p:cNvGraphicFramePr>
          <p:nvPr>
            <p:extLst>
              <p:ext uri="{D42A27DB-BD31-4B8C-83A1-F6EECF244321}">
                <p14:modId xmlns:p14="http://schemas.microsoft.com/office/powerpoint/2010/main" val="128655802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8" name="TextBox 2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9" name="Table 28"/>
          <p:cNvGraphicFramePr>
            <a:graphicFrameLocks noGrp="1"/>
          </p:cNvGraphicFramePr>
          <p:nvPr>
            <p:extLst>
              <p:ext uri="{D42A27DB-BD31-4B8C-83A1-F6EECF244321}">
                <p14:modId xmlns:p14="http://schemas.microsoft.com/office/powerpoint/2010/main" val="359566787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30" name="TextBox 2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31" name="Title 1"/>
          <p:cNvSpPr>
            <a:spLocks noGrp="1"/>
          </p:cNvSpPr>
          <p:nvPr>
            <p:ph type="title"/>
          </p:nvPr>
        </p:nvSpPr>
        <p:spPr>
          <a:xfrm>
            <a:off x="457200" y="-84049"/>
            <a:ext cx="8229600" cy="1143000"/>
          </a:xfrm>
        </p:spPr>
        <p:txBody>
          <a:bodyPr/>
          <a:lstStyle/>
          <a:p>
            <a:r>
              <a:rPr lang="en-US" dirty="0"/>
              <a:t>Computing image gradient</a:t>
            </a:r>
          </a:p>
        </p:txBody>
      </p:sp>
      <p:sp>
        <p:nvSpPr>
          <p:cNvPr id="32" name="TextBox 3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3125097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4" cstate="print"/>
          <a:srcRect t="49619"/>
          <a:stretch>
            <a:fillRect/>
          </a:stretch>
        </p:blipFill>
        <p:spPr bwMode="auto">
          <a:xfrm>
            <a:off x="295581" y="1604540"/>
            <a:ext cx="5614988" cy="2517775"/>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l="48772" t="2193" r="5710" b="50317"/>
          <a:stretch>
            <a:fillRect/>
          </a:stretch>
        </p:blipFill>
        <p:spPr bwMode="auto">
          <a:xfrm>
            <a:off x="6201942" y="1604540"/>
            <a:ext cx="2555875" cy="2373313"/>
          </a:xfrm>
          <a:prstGeom prst="rect">
            <a:avLst/>
          </a:prstGeom>
          <a:noFill/>
          <a:ln w="9525">
            <a:noFill/>
            <a:miter lim="800000"/>
            <a:headEnd/>
            <a:tailEnd/>
          </a:ln>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840" y="4122315"/>
            <a:ext cx="1612900" cy="977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9712" y="4122315"/>
            <a:ext cx="1612900" cy="1066800"/>
          </a:xfrm>
          <a:prstGeom prst="rect">
            <a:avLst/>
          </a:prstGeom>
        </p:spPr>
      </p:pic>
      <p:pic>
        <p:nvPicPr>
          <p:cNvPr id="12" name="Picture 28" descr="Edittex"/>
          <p:cNvPicPr>
            <a:picLocks noChangeAspect="1" noChangeArrowheads="1"/>
          </p:cNvPicPr>
          <p:nvPr>
            <p:custDataLst>
              <p:tags r:id="rId1"/>
            </p:custDataLst>
          </p:nvPr>
        </p:nvPicPr>
        <p:blipFill rotWithShape="1">
          <a:blip r:embed="rId7" cstate="print"/>
          <a:srcRect l="33582"/>
          <a:stretch/>
        </p:blipFill>
        <p:spPr bwMode="auto">
          <a:xfrm>
            <a:off x="6078462" y="4117467"/>
            <a:ext cx="2718293" cy="737598"/>
          </a:xfrm>
          <a:prstGeom prst="rect">
            <a:avLst/>
          </a:prstGeom>
          <a:noFill/>
          <a:ln w="9525">
            <a:noFill/>
            <a:miter lim="800000"/>
            <a:headEnd/>
            <a:tailEnd/>
          </a:ln>
        </p:spPr>
      </p:pic>
      <p:sp>
        <p:nvSpPr>
          <p:cNvPr id="13" name="TextBox 12"/>
          <p:cNvSpPr txBox="1"/>
          <p:nvPr/>
        </p:nvSpPr>
        <p:spPr>
          <a:xfrm>
            <a:off x="6482584" y="4930503"/>
            <a:ext cx="2156985" cy="369332"/>
          </a:xfrm>
          <a:prstGeom prst="rect">
            <a:avLst/>
          </a:prstGeom>
          <a:noFill/>
        </p:spPr>
        <p:txBody>
          <a:bodyPr wrap="square" rtlCol="0">
            <a:spAutoFit/>
          </a:bodyPr>
          <a:lstStyle/>
          <a:p>
            <a:r>
              <a:rPr lang="en-US" dirty="0"/>
              <a:t>Gradient magnitude</a:t>
            </a:r>
          </a:p>
        </p:txBody>
      </p:sp>
      <p:sp>
        <p:nvSpPr>
          <p:cNvPr id="15" name="Title 1"/>
          <p:cNvSpPr>
            <a:spLocks noGrp="1"/>
          </p:cNvSpPr>
          <p:nvPr>
            <p:ph type="title"/>
          </p:nvPr>
        </p:nvSpPr>
        <p:spPr>
          <a:xfrm>
            <a:off x="457200" y="-84049"/>
            <a:ext cx="8229600" cy="1143000"/>
          </a:xfrm>
        </p:spPr>
        <p:txBody>
          <a:bodyPr/>
          <a:lstStyle/>
          <a:p>
            <a:r>
              <a:rPr lang="en-US" dirty="0"/>
              <a:t>Computing image gradient</a:t>
            </a:r>
          </a:p>
        </p:txBody>
      </p:sp>
    </p:spTree>
    <p:extLst>
      <p:ext uri="{BB962C8B-B14F-4D97-AF65-F5344CB8AC3E}">
        <p14:creationId xmlns:p14="http://schemas.microsoft.com/office/powerpoint/2010/main" val="1393069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394700" cy="457199"/>
          </a:xfrm>
          <a:prstGeom prst="rect">
            <a:avLst/>
          </a:prstGeom>
          <a:noFill/>
          <a:ln w="9525">
            <a:noFill/>
            <a:miter lim="800000"/>
            <a:headEnd/>
            <a:tailEnd/>
          </a:ln>
        </p:spPr>
        <p:txBody>
          <a:bodyPr/>
          <a:lstStyle/>
          <a:p>
            <a:pPr marL="342900" indent="-342900">
              <a:spcBef>
                <a:spcPct val="20000"/>
              </a:spcBef>
            </a:pPr>
            <a:r>
              <a:rPr lang="en-US" sz="2400" dirty="0"/>
              <a:t>The gradient shows the direction of the largest intensity variation</a:t>
            </a:r>
            <a:br>
              <a:rPr lang="en-US" sz="2400" dirty="0"/>
            </a:br>
            <a:br>
              <a:rPr lang="en-US" sz="2400" dirty="0"/>
            </a:br>
            <a:br>
              <a:rPr lang="en-US" sz="2400" dirty="0"/>
            </a:br>
            <a:endParaRPr lang="en-US" sz="2400" dirty="0"/>
          </a:p>
        </p:txBody>
      </p:sp>
      <p:sp>
        <p:nvSpPr>
          <p:cNvPr id="974853" name="Rectangle 5"/>
          <p:cNvSpPr>
            <a:spLocks noChangeArrowheads="1"/>
          </p:cNvSpPr>
          <p:nvPr/>
        </p:nvSpPr>
        <p:spPr bwMode="auto">
          <a:xfrm>
            <a:off x="6096000" y="2057400"/>
            <a:ext cx="990600" cy="990600"/>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p>
        </p:txBody>
      </p:sp>
      <p:sp>
        <p:nvSpPr>
          <p:cNvPr id="9248" name="Line 6"/>
          <p:cNvSpPr>
            <a:spLocks noChangeShapeType="1"/>
          </p:cNvSpPr>
          <p:nvPr/>
        </p:nvSpPr>
        <p:spPr bwMode="auto">
          <a:xfrm flipV="1">
            <a:off x="6605588" y="2209800"/>
            <a:ext cx="328613" cy="328613"/>
          </a:xfrm>
          <a:prstGeom prst="line">
            <a:avLst/>
          </a:prstGeom>
          <a:noFill/>
          <a:ln w="28575">
            <a:solidFill>
              <a:srgbClr val="FF0000"/>
            </a:solidFill>
            <a:round/>
            <a:headEnd/>
            <a:tailEnd type="triangle" w="med" len="med"/>
          </a:ln>
        </p:spPr>
        <p:txBody>
          <a:bodyPr/>
          <a:lstStyle/>
          <a:p>
            <a:endParaRPr lang="en-US"/>
          </a:p>
        </p:txBody>
      </p:sp>
      <p:pic>
        <p:nvPicPr>
          <p:cNvPr id="9246" name="Picture 7" descr="Edittex"/>
          <p:cNvPicPr>
            <a:picLocks noChangeAspect="1" noChangeArrowheads="1"/>
          </p:cNvPicPr>
          <p:nvPr>
            <p:custDataLst>
              <p:tags r:id="rId1"/>
            </p:custDataLst>
          </p:nvPr>
        </p:nvPicPr>
        <p:blipFill>
          <a:blip r:embed="rId9" cstate="print"/>
          <a:srcRect/>
          <a:stretch>
            <a:fillRect/>
          </a:stretch>
        </p:blipFill>
        <p:spPr bwMode="auto">
          <a:xfrm>
            <a:off x="7151688" y="2133600"/>
            <a:ext cx="1535113" cy="393700"/>
          </a:xfrm>
          <a:prstGeom prst="rect">
            <a:avLst/>
          </a:prstGeom>
          <a:noFill/>
          <a:ln w="9525">
            <a:noFill/>
            <a:miter lim="800000"/>
            <a:headEnd/>
            <a:tailEnd/>
          </a:ln>
        </p:spPr>
      </p:pic>
      <p:sp>
        <p:nvSpPr>
          <p:cNvPr id="9244" name="Oval 8"/>
          <p:cNvSpPr>
            <a:spLocks noChangeArrowheads="1"/>
          </p:cNvSpPr>
          <p:nvPr/>
        </p:nvSpPr>
        <p:spPr bwMode="auto">
          <a:xfrm>
            <a:off x="6553200" y="2514600"/>
            <a:ext cx="76200" cy="76200"/>
          </a:xfrm>
          <a:prstGeom prst="ellipse">
            <a:avLst/>
          </a:prstGeom>
          <a:solidFill>
            <a:srgbClr val="FF0000"/>
          </a:solidFill>
          <a:ln w="9525">
            <a:noFill/>
            <a:round/>
            <a:headEnd/>
            <a:tailEnd/>
          </a:ln>
        </p:spPr>
        <p:txBody>
          <a:bodyPr wrap="none" anchor="ctr"/>
          <a:lstStyle/>
          <a:p>
            <a:endParaRPr lang="en-US"/>
          </a:p>
        </p:txBody>
      </p:sp>
      <p:sp>
        <p:nvSpPr>
          <p:cNvPr id="9221" name="Rectangle 10"/>
          <p:cNvSpPr>
            <a:spLocks noGrp="1" noChangeArrowheads="1"/>
          </p:cNvSpPr>
          <p:nvPr>
            <p:ph type="body" idx="1"/>
          </p:nvPr>
        </p:nvSpPr>
        <p:spPr>
          <a:xfrm>
            <a:off x="685800" y="1219200"/>
            <a:ext cx="8077200" cy="1295400"/>
          </a:xfrm>
        </p:spPr>
        <p:txBody>
          <a:bodyPr>
            <a:normAutofit/>
          </a:bodyPr>
          <a:lstStyle/>
          <a:p>
            <a:pPr marL="0" indent="0">
              <a:buNone/>
            </a:pPr>
            <a:r>
              <a:rPr lang="en-US" sz="2400" dirty="0"/>
              <a:t>Image Gradient:</a:t>
            </a:r>
          </a:p>
          <a:p>
            <a:pPr marL="0" indent="0">
              <a:buNone/>
            </a:pPr>
            <a:r>
              <a:rPr lang="en-US" sz="2400" dirty="0"/>
              <a:t> </a:t>
            </a:r>
          </a:p>
        </p:txBody>
      </p:sp>
      <p:pic>
        <p:nvPicPr>
          <p:cNvPr id="9222" name="Picture 11" descr="Edittex"/>
          <p:cNvPicPr>
            <a:picLocks noChangeAspect="1" noChangeArrowheads="1"/>
          </p:cNvPicPr>
          <p:nvPr>
            <p:custDataLst>
              <p:tags r:id="rId2"/>
            </p:custDataLst>
          </p:nvPr>
        </p:nvPicPr>
        <p:blipFill>
          <a:blip r:embed="rId9" cstate="print"/>
          <a:srcRect/>
          <a:stretch>
            <a:fillRect/>
          </a:stretch>
        </p:blipFill>
        <p:spPr bwMode="auto">
          <a:xfrm>
            <a:off x="4572000" y="1143000"/>
            <a:ext cx="2468563" cy="633413"/>
          </a:xfrm>
          <a:prstGeom prst="rect">
            <a:avLst/>
          </a:prstGeom>
          <a:noFill/>
          <a:ln w="9525">
            <a:noFill/>
            <a:miter lim="800000"/>
            <a:headEnd/>
            <a:tailEnd/>
          </a:ln>
        </p:spPr>
      </p:pic>
      <p:sp>
        <p:nvSpPr>
          <p:cNvPr id="974860" name="Rectangle 12"/>
          <p:cNvSpPr>
            <a:spLocks noChangeArrowheads="1"/>
          </p:cNvSpPr>
          <p:nvPr/>
        </p:nvSpPr>
        <p:spPr bwMode="auto">
          <a:xfrm>
            <a:off x="1066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p>
        </p:txBody>
      </p:sp>
      <p:sp>
        <p:nvSpPr>
          <p:cNvPr id="9224" name="Line 13"/>
          <p:cNvSpPr>
            <a:spLocks noChangeShapeType="1"/>
          </p:cNvSpPr>
          <p:nvPr/>
        </p:nvSpPr>
        <p:spPr bwMode="auto">
          <a:xfrm>
            <a:off x="1219200" y="2590800"/>
            <a:ext cx="533400" cy="0"/>
          </a:xfrm>
          <a:prstGeom prst="line">
            <a:avLst/>
          </a:prstGeom>
          <a:noFill/>
          <a:ln w="28575">
            <a:solidFill>
              <a:srgbClr val="FF0000"/>
            </a:solidFill>
            <a:round/>
            <a:headEnd/>
            <a:tailEnd type="triangle" w="med" len="med"/>
          </a:ln>
        </p:spPr>
        <p:txBody>
          <a:bodyPr/>
          <a:lstStyle/>
          <a:p>
            <a:endParaRPr lang="en-US"/>
          </a:p>
        </p:txBody>
      </p:sp>
      <p:sp>
        <p:nvSpPr>
          <p:cNvPr id="9225" name="Oval 14"/>
          <p:cNvSpPr>
            <a:spLocks noChangeArrowheads="1"/>
          </p:cNvSpPr>
          <p:nvPr/>
        </p:nvSpPr>
        <p:spPr bwMode="auto">
          <a:xfrm>
            <a:off x="1162050" y="2552700"/>
            <a:ext cx="76200" cy="76200"/>
          </a:xfrm>
          <a:prstGeom prst="ellipse">
            <a:avLst/>
          </a:prstGeom>
          <a:solidFill>
            <a:srgbClr val="FF0000"/>
          </a:solidFill>
          <a:ln w="9525">
            <a:noFill/>
            <a:round/>
            <a:headEnd/>
            <a:tailEnd/>
          </a:ln>
        </p:spPr>
        <p:txBody>
          <a:bodyPr wrap="none" anchor="ctr"/>
          <a:lstStyle/>
          <a:p>
            <a:endParaRPr lang="en-US"/>
          </a:p>
        </p:txBody>
      </p:sp>
      <p:pic>
        <p:nvPicPr>
          <p:cNvPr id="9226" name="Picture 15" descr="Edittex"/>
          <p:cNvPicPr>
            <a:picLocks noChangeAspect="1" noChangeArrowheads="1"/>
          </p:cNvPicPr>
          <p:nvPr>
            <p:custDataLst>
              <p:tags r:id="rId3"/>
            </p:custDataLst>
          </p:nvPr>
        </p:nvPicPr>
        <p:blipFill>
          <a:blip r:embed="rId10" cstate="print"/>
          <a:srcRect/>
          <a:stretch>
            <a:fillRect/>
          </a:stretch>
        </p:blipFill>
        <p:spPr bwMode="auto">
          <a:xfrm>
            <a:off x="1524000" y="2132013"/>
            <a:ext cx="1408113" cy="382587"/>
          </a:xfrm>
          <a:prstGeom prst="rect">
            <a:avLst/>
          </a:prstGeom>
          <a:noFill/>
          <a:ln w="9525">
            <a:noFill/>
            <a:miter lim="800000"/>
            <a:headEnd/>
            <a:tailEnd/>
          </a:ln>
        </p:spPr>
      </p:pic>
      <p:pic>
        <p:nvPicPr>
          <p:cNvPr id="9239" name="Picture 17" descr="Edittex"/>
          <p:cNvPicPr>
            <a:picLocks noChangeAspect="1" noChangeArrowheads="1"/>
          </p:cNvPicPr>
          <p:nvPr>
            <p:custDataLst>
              <p:tags r:id="rId4"/>
            </p:custDataLst>
          </p:nvPr>
        </p:nvPicPr>
        <p:blipFill>
          <a:blip r:embed="rId11" cstate="print"/>
          <a:srcRect/>
          <a:stretch>
            <a:fillRect/>
          </a:stretch>
        </p:blipFill>
        <p:spPr bwMode="auto">
          <a:xfrm>
            <a:off x="4267201" y="2819400"/>
            <a:ext cx="1417638" cy="395288"/>
          </a:xfrm>
          <a:prstGeom prst="rect">
            <a:avLst/>
          </a:prstGeom>
          <a:noFill/>
          <a:ln w="9525">
            <a:noFill/>
            <a:miter lim="800000"/>
            <a:headEnd/>
            <a:tailEnd/>
          </a:ln>
        </p:spPr>
      </p:pic>
      <p:sp>
        <p:nvSpPr>
          <p:cNvPr id="974866" name="Rectangle 18"/>
          <p:cNvSpPr>
            <a:spLocks noChangeArrowheads="1"/>
          </p:cNvSpPr>
          <p:nvPr/>
        </p:nvSpPr>
        <p:spPr bwMode="auto">
          <a:xfrm rot="5400000">
            <a:off x="4187825" y="1671638"/>
            <a:ext cx="304800" cy="1074738"/>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p>
        </p:txBody>
      </p:sp>
      <p:sp>
        <p:nvSpPr>
          <p:cNvPr id="9241" name="Line 19"/>
          <p:cNvSpPr>
            <a:spLocks noChangeShapeType="1"/>
          </p:cNvSpPr>
          <p:nvPr/>
        </p:nvSpPr>
        <p:spPr bwMode="auto">
          <a:xfrm rot="5400000">
            <a:off x="4076700" y="2476500"/>
            <a:ext cx="533400" cy="0"/>
          </a:xfrm>
          <a:prstGeom prst="line">
            <a:avLst/>
          </a:prstGeom>
          <a:noFill/>
          <a:ln w="28575">
            <a:solidFill>
              <a:srgbClr val="FF0000"/>
            </a:solidFill>
            <a:round/>
            <a:headEnd/>
            <a:tailEnd type="triangle" w="med" len="med"/>
          </a:ln>
        </p:spPr>
        <p:txBody>
          <a:bodyPr/>
          <a:lstStyle/>
          <a:p>
            <a:endParaRPr lang="en-US"/>
          </a:p>
        </p:txBody>
      </p:sp>
      <p:sp>
        <p:nvSpPr>
          <p:cNvPr id="9242" name="Oval 20"/>
          <p:cNvSpPr>
            <a:spLocks noChangeArrowheads="1"/>
          </p:cNvSpPr>
          <p:nvPr/>
        </p:nvSpPr>
        <p:spPr bwMode="auto">
          <a:xfrm>
            <a:off x="4305301" y="2171700"/>
            <a:ext cx="76200" cy="76200"/>
          </a:xfrm>
          <a:prstGeom prst="ellipse">
            <a:avLst/>
          </a:prstGeom>
          <a:solidFill>
            <a:srgbClr val="FF0000"/>
          </a:solidFill>
          <a:ln w="9525">
            <a:noFill/>
            <a:round/>
            <a:headEnd/>
            <a:tailEnd/>
          </a:ln>
        </p:spPr>
        <p:txBody>
          <a:bodyPr wrap="none" anchor="ctr"/>
          <a:lstStyle/>
          <a:p>
            <a:endParaRPr lang="en-US"/>
          </a:p>
        </p:txBody>
      </p:sp>
      <p:sp>
        <p:nvSpPr>
          <p:cNvPr id="9229" name="Rectangle 26"/>
          <p:cNvSpPr>
            <a:spLocks noChangeArrowheads="1"/>
          </p:cNvSpPr>
          <p:nvPr/>
        </p:nvSpPr>
        <p:spPr bwMode="auto">
          <a:xfrm>
            <a:off x="685800" y="4724400"/>
            <a:ext cx="8077200" cy="609600"/>
          </a:xfrm>
          <a:prstGeom prst="rect">
            <a:avLst/>
          </a:prstGeom>
          <a:noFill/>
          <a:ln w="9525">
            <a:noFill/>
            <a:miter lim="800000"/>
            <a:headEnd/>
            <a:tailEnd/>
          </a:ln>
        </p:spPr>
        <p:txBody>
          <a:bodyPr/>
          <a:lstStyle/>
          <a:p>
            <a:pPr marL="342900" indent="-342900">
              <a:spcBef>
                <a:spcPct val="20000"/>
              </a:spcBef>
            </a:pPr>
            <a:r>
              <a:rPr lang="en-US" sz="2400" dirty="0"/>
              <a:t>Gradient direction is given by:</a:t>
            </a:r>
          </a:p>
        </p:txBody>
      </p:sp>
      <p:pic>
        <p:nvPicPr>
          <p:cNvPr id="9230" name="Picture 27" descr="Edittex"/>
          <p:cNvPicPr>
            <a:picLocks noChangeAspect="1" noChangeArrowheads="1"/>
          </p:cNvPicPr>
          <p:nvPr>
            <p:custDataLst>
              <p:tags r:id="rId5"/>
            </p:custDataLst>
          </p:nvPr>
        </p:nvPicPr>
        <p:blipFill>
          <a:blip r:embed="rId12" cstate="print"/>
          <a:srcRect/>
          <a:stretch>
            <a:fillRect/>
          </a:stretch>
        </p:blipFill>
        <p:spPr bwMode="auto">
          <a:xfrm>
            <a:off x="4577184" y="4666063"/>
            <a:ext cx="3461819" cy="646389"/>
          </a:xfrm>
          <a:prstGeom prst="rect">
            <a:avLst/>
          </a:prstGeom>
          <a:noFill/>
          <a:ln w="9525">
            <a:noFill/>
            <a:miter lim="800000"/>
            <a:headEnd/>
            <a:tailEnd/>
          </a:ln>
        </p:spPr>
      </p:pic>
      <p:pic>
        <p:nvPicPr>
          <p:cNvPr id="9231" name="Picture 28" descr="Edittex"/>
          <p:cNvPicPr>
            <a:picLocks noChangeAspect="1" noChangeArrowheads="1"/>
          </p:cNvPicPr>
          <p:nvPr>
            <p:custDataLst>
              <p:tags r:id="rId6"/>
            </p:custDataLst>
          </p:nvPr>
        </p:nvPicPr>
        <p:blipFill>
          <a:blip r:embed="rId13" cstate="print"/>
          <a:srcRect/>
          <a:stretch>
            <a:fillRect/>
          </a:stretch>
        </p:blipFill>
        <p:spPr bwMode="auto">
          <a:xfrm>
            <a:off x="685800" y="6037263"/>
            <a:ext cx="3708400" cy="668337"/>
          </a:xfrm>
          <a:prstGeom prst="rect">
            <a:avLst/>
          </a:prstGeom>
          <a:noFill/>
          <a:ln w="9525">
            <a:noFill/>
            <a:miter lim="800000"/>
            <a:headEnd/>
            <a:tailEnd/>
          </a:ln>
        </p:spPr>
      </p:pic>
      <p:sp>
        <p:nvSpPr>
          <p:cNvPr id="31" name="Rectangle 30"/>
          <p:cNvSpPr>
            <a:spLocks noChangeArrowheads="1"/>
          </p:cNvSpPr>
          <p:nvPr/>
        </p:nvSpPr>
        <p:spPr bwMode="auto">
          <a:xfrm>
            <a:off x="685800" y="5427663"/>
            <a:ext cx="8077200" cy="461665"/>
          </a:xfrm>
          <a:prstGeom prst="rect">
            <a:avLst/>
          </a:prstGeom>
          <a:noFill/>
          <a:ln w="9525">
            <a:noFill/>
            <a:miter lim="800000"/>
            <a:headEnd/>
            <a:tailEnd/>
          </a:ln>
        </p:spPr>
        <p:txBody>
          <a:bodyPr>
            <a:spAutoFit/>
          </a:bodyPr>
          <a:lstStyle/>
          <a:p>
            <a:pPr marL="342900" indent="-342900">
              <a:spcBef>
                <a:spcPct val="20000"/>
              </a:spcBef>
            </a:pPr>
            <a:r>
              <a:rPr lang="en-US" sz="2400" dirty="0">
                <a:solidFill>
                  <a:srgbClr val="000000"/>
                </a:solidFill>
              </a:rPr>
              <a:t>An edge is characterized by the gradient magnitude</a:t>
            </a:r>
            <a:r>
              <a:rPr lang="en-US" sz="2400" dirty="0"/>
              <a:t>:</a:t>
            </a:r>
          </a:p>
        </p:txBody>
      </p:sp>
      <p:sp>
        <p:nvSpPr>
          <p:cNvPr id="32" name="Rectangle 31"/>
          <p:cNvSpPr>
            <a:spLocks noChangeArrowheads="1"/>
          </p:cNvSpPr>
          <p:nvPr/>
        </p:nvSpPr>
        <p:spPr bwMode="auto">
          <a:xfrm>
            <a:off x="381000" y="3891671"/>
            <a:ext cx="8382000" cy="400110"/>
          </a:xfrm>
          <a:prstGeom prst="rect">
            <a:avLst/>
          </a:prstGeom>
          <a:noFill/>
          <a:ln w="9525">
            <a:noFill/>
            <a:miter lim="800000"/>
            <a:headEnd/>
            <a:tailEnd/>
          </a:ln>
        </p:spPr>
        <p:txBody>
          <a:bodyPr wrap="square">
            <a:spAutoFit/>
          </a:bodyPr>
          <a:lstStyle/>
          <a:p>
            <a:pPr marL="342900" indent="-342900">
              <a:spcBef>
                <a:spcPct val="20000"/>
              </a:spcBef>
              <a:buFont typeface="Arial" charset="0"/>
              <a:buChar char="•"/>
            </a:pPr>
            <a:r>
              <a:rPr lang="en-US" sz="2000" dirty="0">
                <a:solidFill>
                  <a:srgbClr val="0070C0"/>
                </a:solidFill>
              </a:rPr>
              <a:t>What is the link between the direction of the gradient and that of the edge?</a:t>
            </a:r>
          </a:p>
        </p:txBody>
      </p:sp>
      <p:sp>
        <p:nvSpPr>
          <p:cNvPr id="33" name="Rectangle 9"/>
          <p:cNvSpPr>
            <a:spLocks noGrp="1" noChangeArrowheads="1"/>
          </p:cNvSpPr>
          <p:nvPr>
            <p:ph type="title" idx="4294967295"/>
          </p:nvPr>
        </p:nvSpPr>
        <p:spPr>
          <a:xfrm>
            <a:off x="457200" y="0"/>
            <a:ext cx="8229600" cy="1048182"/>
          </a:xfrm>
        </p:spPr>
        <p:txBody>
          <a:bodyPr/>
          <a:lstStyle/>
          <a:p>
            <a:pPr eaLnBrk="1" hangingPunct="1"/>
            <a:r>
              <a:rPr lang="en-US" dirty="0"/>
              <a:t>Image Gradient: Summary</a:t>
            </a:r>
          </a:p>
        </p:txBody>
      </p:sp>
      <p:sp>
        <p:nvSpPr>
          <p:cNvPr id="34" name="Rectangle 33"/>
          <p:cNvSpPr>
            <a:spLocks noChangeArrowheads="1"/>
          </p:cNvSpPr>
          <p:nvPr/>
        </p:nvSpPr>
        <p:spPr bwMode="auto">
          <a:xfrm>
            <a:off x="377142" y="4302894"/>
            <a:ext cx="7772400" cy="400110"/>
          </a:xfrm>
          <a:prstGeom prst="rect">
            <a:avLst/>
          </a:prstGeom>
          <a:noFill/>
          <a:ln w="9525">
            <a:noFill/>
            <a:miter lim="800000"/>
            <a:headEnd/>
            <a:tailEnd/>
          </a:ln>
        </p:spPr>
        <p:txBody>
          <a:bodyPr>
            <a:spAutoFit/>
          </a:bodyPr>
          <a:lstStyle/>
          <a:p>
            <a:pPr marL="342900" indent="-342900">
              <a:spcBef>
                <a:spcPct val="20000"/>
              </a:spcBef>
              <a:buFont typeface="Arial" charset="0"/>
              <a:buChar char="•"/>
            </a:pPr>
            <a:r>
              <a:rPr lang="en-US" sz="2000" b="1" dirty="0"/>
              <a:t>The gradient direction is perpendicular on the edge direction</a:t>
            </a:r>
          </a:p>
        </p:txBody>
      </p:sp>
      <p:pic>
        <p:nvPicPr>
          <p:cNvPr id="2" name="Picture 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4116" y="5989899"/>
            <a:ext cx="3052601" cy="799261"/>
          </a:xfrm>
          <a:prstGeom prst="rect">
            <a:avLst/>
          </a:prstGeom>
        </p:spPr>
      </p:pic>
      <p:sp>
        <p:nvSpPr>
          <p:cNvPr id="3" name="TextBox 2"/>
          <p:cNvSpPr txBox="1"/>
          <p:nvPr/>
        </p:nvSpPr>
        <p:spPr>
          <a:xfrm>
            <a:off x="4605418" y="6175112"/>
            <a:ext cx="902286"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26888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48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48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53" grpId="0" animBg="1"/>
      <p:bldP spid="9248" grpId="0" animBg="1"/>
      <p:bldP spid="9244" grpId="0" animBg="1"/>
      <p:bldP spid="974860" grpId="0" animBg="1"/>
      <p:bldP spid="9224" grpId="0" animBg="1"/>
      <p:bldP spid="9225" grpId="0" animBg="1"/>
      <p:bldP spid="974866" grpId="0" animBg="1"/>
      <p:bldP spid="9241" grpId="0" animBg="1"/>
      <p:bldP spid="9242" grpId="0" animBg="1"/>
      <p:bldP spid="9229" grpId="0"/>
      <p:bldP spid="31" grpId="0"/>
      <p:bldP spid="32" grpId="0"/>
      <p:bldP spid="3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594" y="96387"/>
            <a:ext cx="410561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0"/>
              </a:spcBef>
              <a:spcAft>
                <a:spcPct val="0"/>
              </a:spcAft>
            </a:pPr>
            <a:r>
              <a:rPr lang="en-US" sz="2400" dirty="0">
                <a:solidFill>
                  <a:srgbClr val="000000"/>
                </a:solidFill>
              </a:rPr>
              <a:t>Identification: Which palace?</a:t>
            </a:r>
          </a:p>
        </p:txBody>
      </p:sp>
      <p:pic>
        <p:nvPicPr>
          <p:cNvPr id="30723" name="Picture 6"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4" name="Oval 7"/>
          <p:cNvSpPr>
            <a:spLocks noChangeArrowheads="1"/>
          </p:cNvSpPr>
          <p:nvPr/>
        </p:nvSpPr>
        <p:spPr bwMode="auto">
          <a:xfrm>
            <a:off x="2057400" y="1447800"/>
            <a:ext cx="4267200" cy="1600200"/>
          </a:xfrm>
          <a:prstGeom prst="ellipse">
            <a:avLst/>
          </a:prstGeom>
          <a:solidFill>
            <a:srgbClr val="FF99CC">
              <a:alpha val="34901"/>
            </a:srgbClr>
          </a:solidFill>
          <a:ln w="101600">
            <a:solidFill>
              <a:srgbClr val="FF00FF"/>
            </a:solidFill>
            <a:round/>
            <a:headEnd/>
            <a:tailEnd/>
          </a:ln>
        </p:spPr>
        <p:txBody>
          <a:bodyPr wrap="none" anchor="ctr"/>
          <a:lstStyle/>
          <a:p>
            <a:pPr fontAlgn="base">
              <a:spcBef>
                <a:spcPct val="0"/>
              </a:spcBef>
              <a:spcAft>
                <a:spcPct val="0"/>
              </a:spcAft>
            </a:pPr>
            <a:endParaRPr lang="en-US">
              <a:solidFill>
                <a:srgbClr val="000000"/>
              </a:solidFill>
            </a:endParaRPr>
          </a:p>
        </p:txBody>
      </p:sp>
      <p:sp>
        <p:nvSpPr>
          <p:cNvPr id="2" name="TextBox 1"/>
          <p:cNvSpPr txBox="1"/>
          <p:nvPr/>
        </p:nvSpPr>
        <p:spPr>
          <a:xfrm>
            <a:off x="4110205" y="96386"/>
            <a:ext cx="5203888" cy="461665"/>
          </a:xfrm>
          <a:prstGeom prst="rect">
            <a:avLst/>
          </a:prstGeom>
          <a:noFill/>
        </p:spPr>
        <p:txBody>
          <a:bodyPr wrap="square" rtlCol="0">
            <a:spAutoFit/>
          </a:bodyPr>
          <a:lstStyle/>
          <a:p>
            <a:r>
              <a:rPr lang="en-US" sz="2400" dirty="0">
                <a:solidFill>
                  <a:srgbClr val="660066"/>
                </a:solidFill>
              </a:rPr>
              <a:t>Instantiation: </a:t>
            </a:r>
            <a:r>
              <a:rPr lang="en-US" sz="2400" dirty="0" err="1">
                <a:solidFill>
                  <a:srgbClr val="660066"/>
                </a:solidFill>
              </a:rPr>
              <a:t>Potala</a:t>
            </a:r>
            <a:r>
              <a:rPr lang="en-US" sz="2400" dirty="0">
                <a:solidFill>
                  <a:srgbClr val="660066"/>
                </a:solidFill>
              </a:rPr>
              <a:t> Palace of Tibet</a:t>
            </a:r>
          </a:p>
        </p:txBody>
      </p:sp>
    </p:spTree>
    <p:extLst>
      <p:ext uri="{BB962C8B-B14F-4D97-AF65-F5344CB8AC3E}">
        <p14:creationId xmlns:p14="http://schemas.microsoft.com/office/powerpoint/2010/main" val="2172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1" name="Picture 4"/>
          <p:cNvPicPr>
            <a:picLocks noChangeAspect="1" noChangeArrowheads="1"/>
          </p:cNvPicPr>
          <p:nvPr/>
        </p:nvPicPr>
        <p:blipFill>
          <a:blip r:embed="rId3" cstate="print"/>
          <a:srcRect l="25000" t="24248" r="9644" b="42915"/>
          <a:stretch>
            <a:fillRect/>
          </a:stretch>
        </p:blipFill>
        <p:spPr bwMode="auto">
          <a:xfrm>
            <a:off x="611188" y="1412875"/>
            <a:ext cx="8135937" cy="2498725"/>
          </a:xfrm>
          <a:prstGeom prst="rect">
            <a:avLst/>
          </a:prstGeom>
          <a:noFill/>
          <a:ln w="12700" cap="sq">
            <a:noFill/>
            <a:miter lim="800000"/>
            <a:headEnd type="none" w="sm" len="sm"/>
            <a:tailEnd type="none" w="sm" len="sm"/>
          </a:ln>
        </p:spPr>
      </p:pic>
      <p:pic>
        <p:nvPicPr>
          <p:cNvPr id="242693" name="Picture 6"/>
          <p:cNvPicPr>
            <a:picLocks noChangeAspect="1" noChangeArrowheads="1"/>
          </p:cNvPicPr>
          <p:nvPr/>
        </p:nvPicPr>
        <p:blipFill>
          <a:blip r:embed="rId4" cstate="print"/>
          <a:srcRect/>
          <a:stretch>
            <a:fillRect/>
          </a:stretch>
        </p:blipFill>
        <p:spPr bwMode="auto">
          <a:xfrm>
            <a:off x="2063750" y="4291013"/>
            <a:ext cx="731838" cy="1474787"/>
          </a:xfrm>
          <a:prstGeom prst="rect">
            <a:avLst/>
          </a:prstGeom>
          <a:noFill/>
          <a:ln w="12700" cap="sq">
            <a:noFill/>
            <a:miter lim="800000"/>
            <a:headEnd type="none" w="sm" len="sm"/>
            <a:tailEnd type="none" w="sm" len="sm"/>
          </a:ln>
        </p:spPr>
      </p:pic>
      <p:pic>
        <p:nvPicPr>
          <p:cNvPr id="242694" name="Picture 7"/>
          <p:cNvPicPr>
            <a:picLocks noChangeAspect="1" noChangeArrowheads="1"/>
          </p:cNvPicPr>
          <p:nvPr/>
        </p:nvPicPr>
        <p:blipFill>
          <a:blip r:embed="rId5" cstate="print"/>
          <a:srcRect/>
          <a:stretch>
            <a:fillRect/>
          </a:stretch>
        </p:blipFill>
        <p:spPr bwMode="auto">
          <a:xfrm>
            <a:off x="2843213" y="4292600"/>
            <a:ext cx="731837" cy="1474788"/>
          </a:xfrm>
          <a:prstGeom prst="rect">
            <a:avLst/>
          </a:prstGeom>
          <a:noFill/>
          <a:ln w="12700" cap="sq">
            <a:noFill/>
            <a:miter lim="800000"/>
            <a:headEnd type="none" w="sm" len="sm"/>
            <a:tailEnd type="none" w="sm" len="sm"/>
          </a:ln>
        </p:spPr>
      </p:pic>
      <p:sp>
        <p:nvSpPr>
          <p:cNvPr id="58376" name="Text Box 9"/>
          <p:cNvSpPr txBox="1">
            <a:spLocks noChangeArrowheads="1"/>
          </p:cNvSpPr>
          <p:nvPr/>
        </p:nvSpPr>
        <p:spPr bwMode="auto">
          <a:xfrm>
            <a:off x="4289115" y="4211582"/>
            <a:ext cx="4572000" cy="2195089"/>
          </a:xfrm>
          <a:prstGeom prst="rect">
            <a:avLst/>
          </a:prstGeom>
          <a:noFill/>
          <a:ln w="12700" cap="sq">
            <a:noFill/>
            <a:miter lim="800000"/>
            <a:headEnd type="none" w="sm" len="sm"/>
            <a:tailEnd type="none" w="sm" len="sm"/>
          </a:ln>
        </p:spPr>
        <p:txBody>
          <a:bodyPr lIns="90000" tIns="46800" rIns="90000" bIns="46800">
            <a:spAutoFit/>
          </a:bodyPr>
          <a:lstStyle/>
          <a:p>
            <a:pPr marL="342900" indent="-342900" eaLnBrk="0" hangingPunct="0">
              <a:spcBef>
                <a:spcPct val="50000"/>
              </a:spcBef>
              <a:buFont typeface="Arial"/>
              <a:buChar char="•"/>
              <a:defRPr/>
            </a:pPr>
            <a:r>
              <a:rPr lang="en-US" sz="2100" dirty="0">
                <a:solidFill>
                  <a:srgbClr val="000000"/>
                </a:solidFill>
                <a:latin typeface="Trebuchet MS" pitchFamily="34" charset="0"/>
              </a:rPr>
              <a:t>Split window into cells</a:t>
            </a:r>
          </a:p>
          <a:p>
            <a:pPr marL="342900" indent="-342900" eaLnBrk="0" hangingPunct="0">
              <a:spcBef>
                <a:spcPct val="50000"/>
              </a:spcBef>
              <a:buFont typeface="Arial"/>
              <a:buChar char="•"/>
              <a:defRPr/>
            </a:pPr>
            <a:r>
              <a:rPr lang="en-US" sz="2100" dirty="0">
                <a:solidFill>
                  <a:srgbClr val="000000"/>
                </a:solidFill>
                <a:latin typeface="Trebuchet MS" pitchFamily="34" charset="0"/>
              </a:rPr>
              <a:t>For each cell, compute a histogram of oriented gradients</a:t>
            </a:r>
          </a:p>
          <a:p>
            <a:pPr marL="342900" indent="-342900" eaLnBrk="0" hangingPunct="0">
              <a:spcBef>
                <a:spcPct val="50000"/>
              </a:spcBef>
              <a:buFont typeface="Arial"/>
              <a:buChar char="•"/>
              <a:defRPr/>
            </a:pPr>
            <a:r>
              <a:rPr lang="en-US" sz="2100" dirty="0">
                <a:solidFill>
                  <a:srgbClr val="000000"/>
                </a:solidFill>
                <a:latin typeface="Trebuchet MS" pitchFamily="34" charset="0"/>
              </a:rPr>
              <a:t>Group cells into blocks</a:t>
            </a:r>
          </a:p>
          <a:p>
            <a:pPr marL="342900" indent="-342900" eaLnBrk="0" hangingPunct="0">
              <a:spcBef>
                <a:spcPct val="50000"/>
              </a:spcBef>
              <a:buFont typeface="Arial"/>
              <a:buChar char="•"/>
              <a:defRPr/>
            </a:pPr>
            <a:r>
              <a:rPr lang="en-US" sz="2100" dirty="0" err="1">
                <a:solidFill>
                  <a:srgbClr val="000000"/>
                </a:solidFill>
                <a:latin typeface="Trebuchet MS" pitchFamily="34" charset="0"/>
              </a:rPr>
              <a:t>HoG</a:t>
            </a:r>
            <a:r>
              <a:rPr lang="en-US" sz="2100" dirty="0">
                <a:solidFill>
                  <a:srgbClr val="000000"/>
                </a:solidFill>
                <a:latin typeface="Trebuchet MS" pitchFamily="34" charset="0"/>
              </a:rPr>
              <a:t> = histograms of blocks</a:t>
            </a:r>
          </a:p>
        </p:txBody>
      </p:sp>
      <p:sp>
        <p:nvSpPr>
          <p:cNvPr id="2" name="TextBox 1"/>
          <p:cNvSpPr txBox="1"/>
          <p:nvPr/>
        </p:nvSpPr>
        <p:spPr>
          <a:xfrm>
            <a:off x="678934" y="2393745"/>
            <a:ext cx="1369138" cy="369332"/>
          </a:xfrm>
          <a:prstGeom prst="rect">
            <a:avLst/>
          </a:prstGeom>
          <a:solidFill>
            <a:srgbClr val="FFFFFF"/>
          </a:solidFill>
        </p:spPr>
        <p:txBody>
          <a:bodyPr wrap="square" rtlCol="0">
            <a:spAutoFit/>
          </a:bodyPr>
          <a:lstStyle/>
          <a:p>
            <a:pPr algn="ctr"/>
            <a:r>
              <a:rPr lang="en-US" dirty="0"/>
              <a:t>Image</a:t>
            </a:r>
          </a:p>
        </p:txBody>
      </p:sp>
      <p:sp>
        <p:nvSpPr>
          <p:cNvPr id="11" name="TextBox 10"/>
          <p:cNvSpPr txBox="1"/>
          <p:nvPr/>
        </p:nvSpPr>
        <p:spPr>
          <a:xfrm>
            <a:off x="2283243" y="2379779"/>
            <a:ext cx="1511299" cy="369332"/>
          </a:xfrm>
          <a:prstGeom prst="rect">
            <a:avLst/>
          </a:prstGeom>
          <a:solidFill>
            <a:srgbClr val="FFFFFF"/>
          </a:solidFill>
        </p:spPr>
        <p:txBody>
          <a:bodyPr wrap="square" rtlCol="0">
            <a:spAutoFit/>
          </a:bodyPr>
          <a:lstStyle/>
          <a:p>
            <a:pPr algn="ctr"/>
            <a:r>
              <a:rPr lang="en-US" dirty="0"/>
              <a:t>Gradient</a:t>
            </a:r>
          </a:p>
        </p:txBody>
      </p:sp>
      <p:sp>
        <p:nvSpPr>
          <p:cNvPr id="12" name="TextBox 11"/>
          <p:cNvSpPr txBox="1"/>
          <p:nvPr/>
        </p:nvSpPr>
        <p:spPr>
          <a:xfrm>
            <a:off x="5437189" y="3758294"/>
            <a:ext cx="1511299" cy="369332"/>
          </a:xfrm>
          <a:prstGeom prst="rect">
            <a:avLst/>
          </a:prstGeom>
          <a:solidFill>
            <a:srgbClr val="FFFFFF"/>
          </a:solidFill>
        </p:spPr>
        <p:txBody>
          <a:bodyPr wrap="square" rtlCol="0">
            <a:spAutoFit/>
          </a:bodyPr>
          <a:lstStyle/>
          <a:p>
            <a:pPr algn="ctr"/>
            <a:r>
              <a:rPr lang="en-US" dirty="0"/>
              <a:t>Cells</a:t>
            </a:r>
          </a:p>
        </p:txBody>
      </p:sp>
      <p:sp>
        <p:nvSpPr>
          <p:cNvPr id="13" name="TextBox 12"/>
          <p:cNvSpPr txBox="1"/>
          <p:nvPr/>
        </p:nvSpPr>
        <p:spPr>
          <a:xfrm>
            <a:off x="1926051" y="1290929"/>
            <a:ext cx="4188240" cy="369332"/>
          </a:xfrm>
          <a:prstGeom prst="rect">
            <a:avLst/>
          </a:prstGeom>
          <a:solidFill>
            <a:srgbClr val="FFFFFF"/>
          </a:solidFill>
        </p:spPr>
        <p:txBody>
          <a:bodyPr wrap="square" rtlCol="0">
            <a:spAutoFit/>
          </a:bodyPr>
          <a:lstStyle/>
          <a:p>
            <a:pPr algn="ctr"/>
            <a:r>
              <a:rPr lang="en-US" dirty="0"/>
              <a:t>Histogram of</a:t>
            </a:r>
            <a:r>
              <a:rPr lang="en-US" dirty="0">
                <a:solidFill>
                  <a:srgbClr val="000000"/>
                </a:solidFill>
                <a:latin typeface="Trebuchet MS" pitchFamily="34" charset="0"/>
              </a:rPr>
              <a:t> oriented gradients</a:t>
            </a:r>
          </a:p>
        </p:txBody>
      </p:sp>
      <p:sp>
        <p:nvSpPr>
          <p:cNvPr id="14" name="TextBox 13"/>
          <p:cNvSpPr txBox="1"/>
          <p:nvPr/>
        </p:nvSpPr>
        <p:spPr>
          <a:xfrm>
            <a:off x="6296878" y="1849902"/>
            <a:ext cx="2355279" cy="369332"/>
          </a:xfrm>
          <a:prstGeom prst="rect">
            <a:avLst/>
          </a:prstGeom>
          <a:solidFill>
            <a:srgbClr val="FFFFFF"/>
          </a:solidFill>
        </p:spPr>
        <p:txBody>
          <a:bodyPr wrap="square" rtlCol="0">
            <a:spAutoFit/>
          </a:bodyPr>
          <a:lstStyle/>
          <a:p>
            <a:r>
              <a:rPr lang="en-US" dirty="0"/>
              <a:t>Overlapped blocks</a:t>
            </a:r>
          </a:p>
        </p:txBody>
      </p:sp>
      <p:sp>
        <p:nvSpPr>
          <p:cNvPr id="15" name="TextBox 14"/>
          <p:cNvSpPr txBox="1"/>
          <p:nvPr/>
        </p:nvSpPr>
        <p:spPr>
          <a:xfrm>
            <a:off x="6296878" y="2847158"/>
            <a:ext cx="2355279" cy="369332"/>
          </a:xfrm>
          <a:prstGeom prst="rect">
            <a:avLst/>
          </a:prstGeom>
          <a:solidFill>
            <a:srgbClr val="FFFFFF"/>
          </a:solidFill>
        </p:spPr>
        <p:txBody>
          <a:bodyPr wrap="square" rtlCol="0">
            <a:spAutoFit/>
          </a:bodyPr>
          <a:lstStyle/>
          <a:p>
            <a:r>
              <a:rPr lang="en-US" dirty="0"/>
              <a:t>Local normalization</a:t>
            </a:r>
          </a:p>
        </p:txBody>
      </p:sp>
      <p:sp>
        <p:nvSpPr>
          <p:cNvPr id="16" name="TextBox 15"/>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
        <p:nvSpPr>
          <p:cNvPr id="17" name="TextBox 16"/>
          <p:cNvSpPr txBox="1"/>
          <p:nvPr/>
        </p:nvSpPr>
        <p:spPr>
          <a:xfrm>
            <a:off x="0" y="6482400"/>
            <a:ext cx="4667818" cy="307777"/>
          </a:xfrm>
          <a:prstGeom prst="rect">
            <a:avLst/>
          </a:prstGeom>
          <a:noFill/>
        </p:spPr>
        <p:txBody>
          <a:bodyPr wrap="square" rtlCol="0">
            <a:spAutoFit/>
          </a:bodyPr>
          <a:lstStyle/>
          <a:p>
            <a:pPr>
              <a:spcBef>
                <a:spcPct val="0"/>
              </a:spcBef>
            </a:pPr>
            <a:r>
              <a:rPr lang="en-US" sz="1400" dirty="0"/>
              <a:t>http://</a:t>
            </a:r>
            <a:r>
              <a:rPr lang="en-US" sz="1400" dirty="0" err="1"/>
              <a:t>lear.inrialpes.fr</a:t>
            </a:r>
            <a:r>
              <a:rPr lang="en-US" sz="1400" dirty="0"/>
              <a:t>/people/</a:t>
            </a:r>
            <a:r>
              <a:rPr lang="en-US" sz="1400" dirty="0" err="1"/>
              <a:t>triggs</a:t>
            </a:r>
            <a:r>
              <a:rPr lang="en-US" sz="1400" dirty="0"/>
              <a:t>/pubs/Dalal-cvpr05.pdf</a:t>
            </a:r>
          </a:p>
        </p:txBody>
      </p:sp>
      <p:sp>
        <p:nvSpPr>
          <p:cNvPr id="18" name="Rectangle 57"/>
          <p:cNvSpPr>
            <a:spLocks noChangeArrowheads="1"/>
          </p:cNvSpPr>
          <p:nvPr/>
        </p:nvSpPr>
        <p:spPr bwMode="auto">
          <a:xfrm>
            <a:off x="41909" y="6019147"/>
            <a:ext cx="4205298"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solidFill>
                  <a:schemeClr val="tx2"/>
                </a:solidFill>
              </a:rPr>
              <a:t>Navneet</a:t>
            </a:r>
            <a:r>
              <a:rPr lang="en-US" sz="1200" dirty="0">
                <a:solidFill>
                  <a:schemeClr val="tx2"/>
                </a:solidFill>
              </a:rPr>
              <a:t> </a:t>
            </a:r>
            <a:r>
              <a:rPr lang="en-US" sz="1200" dirty="0" err="1">
                <a:solidFill>
                  <a:schemeClr val="tx2"/>
                </a:solidFill>
              </a:rPr>
              <a:t>Dalal</a:t>
            </a:r>
            <a:r>
              <a:rPr lang="en-US" sz="1200" dirty="0">
                <a:solidFill>
                  <a:schemeClr val="tx2"/>
                </a:solidFill>
              </a:rPr>
              <a:t> and Bill </a:t>
            </a:r>
            <a:r>
              <a:rPr lang="en-US" sz="1200" dirty="0" err="1">
                <a:solidFill>
                  <a:schemeClr val="tx2"/>
                </a:solidFill>
              </a:rPr>
              <a:t>Triggs</a:t>
            </a:r>
            <a:r>
              <a:rPr lang="en-US" sz="1200" dirty="0">
                <a:solidFill>
                  <a:schemeClr val="tx2"/>
                </a:solidFill>
              </a:rPr>
              <a:t>, </a:t>
            </a:r>
          </a:p>
          <a:p>
            <a:r>
              <a:rPr lang="en-US" sz="1200" dirty="0">
                <a:solidFill>
                  <a:schemeClr val="tx2"/>
                </a:solidFill>
              </a:rPr>
              <a:t>Histograms of Oriented Gradients for Human Detection, CVPR05</a:t>
            </a:r>
          </a:p>
        </p:txBody>
      </p:sp>
      <p:sp>
        <p:nvSpPr>
          <p:cNvPr id="19" name="Rectangle 2"/>
          <p:cNvSpPr>
            <a:spLocks noGrp="1" noChangeArrowheads="1"/>
          </p:cNvSpPr>
          <p:nvPr>
            <p:ph type="title"/>
          </p:nvPr>
        </p:nvSpPr>
        <p:spPr>
          <a:xfrm>
            <a:off x="899898" y="2402"/>
            <a:ext cx="7315200" cy="830591"/>
          </a:xfrm>
        </p:spPr>
        <p:txBody>
          <a:bodyPr>
            <a:noAutofit/>
          </a:bodyPr>
          <a:lstStyle/>
          <a:p>
            <a:r>
              <a:rPr lang="en-US" sz="3000" dirty="0"/>
              <a:t> </a:t>
            </a:r>
            <a:r>
              <a:rPr lang="en-US" sz="3000" dirty="0" err="1"/>
              <a:t>HoG</a:t>
            </a:r>
            <a:r>
              <a:rPr lang="en-US" sz="3000" dirty="0"/>
              <a:t> for human detection</a:t>
            </a:r>
          </a:p>
        </p:txBody>
      </p:sp>
    </p:spTree>
    <p:extLst>
      <p:ext uri="{BB962C8B-B14F-4D97-AF65-F5344CB8AC3E}">
        <p14:creationId xmlns:p14="http://schemas.microsoft.com/office/powerpoint/2010/main" val="171081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4" descr="img00012"/>
          <p:cNvPicPr>
            <a:picLocks noChangeAspect="1" noChangeArrowheads="1"/>
          </p:cNvPicPr>
          <p:nvPr/>
        </p:nvPicPr>
        <p:blipFill>
          <a:blip r:embed="rId3" cstate="print"/>
          <a:srcRect/>
          <a:stretch>
            <a:fillRect/>
          </a:stretch>
        </p:blipFill>
        <p:spPr bwMode="auto">
          <a:xfrm>
            <a:off x="5181600" y="802036"/>
            <a:ext cx="3033498" cy="2275124"/>
          </a:xfrm>
          <a:prstGeom prst="rect">
            <a:avLst/>
          </a:prstGeom>
          <a:noFill/>
          <a:ln w="9525">
            <a:noFill/>
            <a:miter lim="800000"/>
            <a:headEnd/>
            <a:tailEnd/>
          </a:ln>
        </p:spPr>
      </p:pic>
      <p:pic>
        <p:nvPicPr>
          <p:cNvPr id="243715" name="Picture 5" descr="newyork372"/>
          <p:cNvPicPr>
            <a:picLocks noChangeAspect="1" noChangeArrowheads="1"/>
          </p:cNvPicPr>
          <p:nvPr/>
        </p:nvPicPr>
        <p:blipFill>
          <a:blip r:embed="rId4" cstate="print"/>
          <a:srcRect/>
          <a:stretch>
            <a:fillRect/>
          </a:stretch>
        </p:blipFill>
        <p:spPr bwMode="auto">
          <a:xfrm>
            <a:off x="381000" y="4419600"/>
            <a:ext cx="3543300" cy="1828800"/>
          </a:xfrm>
          <a:prstGeom prst="rect">
            <a:avLst/>
          </a:prstGeom>
          <a:noFill/>
          <a:ln w="9525">
            <a:noFill/>
            <a:miter lim="800000"/>
            <a:headEnd/>
            <a:tailEnd/>
          </a:ln>
        </p:spPr>
      </p:pic>
      <p:pic>
        <p:nvPicPr>
          <p:cNvPr id="243716" name="Picture 6" descr="vestsbk"/>
          <p:cNvPicPr>
            <a:picLocks noChangeAspect="1" noChangeArrowheads="1"/>
          </p:cNvPicPr>
          <p:nvPr/>
        </p:nvPicPr>
        <p:blipFill>
          <a:blip r:embed="rId5" cstate="print"/>
          <a:srcRect/>
          <a:stretch>
            <a:fillRect/>
          </a:stretch>
        </p:blipFill>
        <p:spPr bwMode="auto">
          <a:xfrm>
            <a:off x="1447800" y="843823"/>
            <a:ext cx="1853804" cy="3395832"/>
          </a:xfrm>
          <a:prstGeom prst="rect">
            <a:avLst/>
          </a:prstGeom>
          <a:noFill/>
          <a:ln w="9525">
            <a:noFill/>
            <a:miter lim="800000"/>
            <a:headEnd/>
            <a:tailEnd/>
          </a:ln>
        </p:spPr>
      </p:pic>
      <p:pic>
        <p:nvPicPr>
          <p:cNvPr id="243717" name="Picture 8" descr="person_270"/>
          <p:cNvPicPr>
            <a:picLocks noChangeAspect="1" noChangeArrowheads="1"/>
          </p:cNvPicPr>
          <p:nvPr/>
        </p:nvPicPr>
        <p:blipFill>
          <a:blip r:embed="rId6" cstate="print"/>
          <a:srcRect/>
          <a:stretch>
            <a:fillRect/>
          </a:stretch>
        </p:blipFill>
        <p:spPr bwMode="auto">
          <a:xfrm>
            <a:off x="4343400" y="3124200"/>
            <a:ext cx="4495800" cy="3371850"/>
          </a:xfrm>
          <a:prstGeom prst="rect">
            <a:avLst/>
          </a:prstGeom>
          <a:noFill/>
          <a:ln w="9525">
            <a:noFill/>
            <a:miter lim="800000"/>
            <a:headEnd/>
            <a:tailEnd/>
          </a:ln>
        </p:spPr>
      </p:pic>
      <p:sp>
        <p:nvSpPr>
          <p:cNvPr id="7" name="Rectangle 2"/>
          <p:cNvSpPr>
            <a:spLocks noGrp="1" noChangeArrowheads="1"/>
          </p:cNvSpPr>
          <p:nvPr>
            <p:ph type="title"/>
          </p:nvPr>
        </p:nvSpPr>
        <p:spPr>
          <a:xfrm>
            <a:off x="899898" y="2402"/>
            <a:ext cx="7315200" cy="830591"/>
          </a:xfrm>
        </p:spPr>
        <p:txBody>
          <a:bodyPr>
            <a:noAutofit/>
          </a:bodyPr>
          <a:lstStyle/>
          <a:p>
            <a:r>
              <a:rPr lang="en-US" sz="3000" dirty="0"/>
              <a:t> </a:t>
            </a:r>
            <a:r>
              <a:rPr lang="en-US" sz="3000" dirty="0" err="1"/>
              <a:t>HoG</a:t>
            </a:r>
            <a:r>
              <a:rPr lang="en-US" sz="3000" dirty="0"/>
              <a:t> for human detection</a:t>
            </a:r>
          </a:p>
        </p:txBody>
      </p:sp>
    </p:spTree>
    <p:extLst>
      <p:ext uri="{BB962C8B-B14F-4D97-AF65-F5344CB8AC3E}">
        <p14:creationId xmlns:p14="http://schemas.microsoft.com/office/powerpoint/2010/main" val="2630299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457200" y="221922"/>
            <a:ext cx="7315200" cy="830591"/>
          </a:xfrm>
        </p:spPr>
        <p:txBody>
          <a:bodyPr>
            <a:noAutofit/>
          </a:bodyPr>
          <a:lstStyle/>
          <a:p>
            <a:r>
              <a:rPr lang="en-US" sz="3000" dirty="0"/>
              <a:t> </a:t>
            </a:r>
            <a:r>
              <a:rPr lang="en-US" sz="3000" dirty="0" err="1"/>
              <a:t>HoG</a:t>
            </a:r>
            <a:r>
              <a:rPr lang="en-US" sz="3000" dirty="0"/>
              <a:t> for human detection</a:t>
            </a:r>
          </a:p>
        </p:txBody>
      </p:sp>
      <p:sp>
        <p:nvSpPr>
          <p:cNvPr id="58376" name="Text Box 9"/>
          <p:cNvSpPr txBox="1">
            <a:spLocks noChangeArrowheads="1"/>
          </p:cNvSpPr>
          <p:nvPr/>
        </p:nvSpPr>
        <p:spPr bwMode="auto">
          <a:xfrm>
            <a:off x="4224272" y="1270149"/>
            <a:ext cx="4870408" cy="4780412"/>
          </a:xfrm>
          <a:prstGeom prst="rect">
            <a:avLst/>
          </a:prstGeom>
          <a:noFill/>
          <a:ln w="12700" cap="sq">
            <a:noFill/>
            <a:miter lim="800000"/>
            <a:headEnd type="none" w="sm" len="sm"/>
            <a:tailEnd type="none" w="sm" len="sm"/>
          </a:ln>
        </p:spPr>
        <p:txBody>
          <a:bodyPr wrap="square" lIns="90000" tIns="46800" rIns="90000" bIns="46800">
            <a:spAutoFit/>
          </a:bodyPr>
          <a:lstStyle/>
          <a:p>
            <a:pPr marL="342900" indent="-342900" eaLnBrk="0" hangingPunct="0">
              <a:spcBef>
                <a:spcPct val="50000"/>
              </a:spcBef>
              <a:buFont typeface="Arial"/>
              <a:buChar char="•"/>
              <a:defRPr/>
            </a:pPr>
            <a:r>
              <a:rPr lang="en-US" sz="2100" dirty="0">
                <a:solidFill>
                  <a:srgbClr val="000000"/>
                </a:solidFill>
                <a:latin typeface="Trebuchet MS" pitchFamily="34" charset="0"/>
              </a:rPr>
              <a:t>resize window to 128 x 64 pixels</a:t>
            </a:r>
          </a:p>
          <a:p>
            <a:pPr marL="342900" indent="-342900" eaLnBrk="0" hangingPunct="0">
              <a:spcBef>
                <a:spcPct val="50000"/>
              </a:spcBef>
              <a:buFont typeface="Arial"/>
              <a:buChar char="•"/>
              <a:defRPr/>
            </a:pPr>
            <a:r>
              <a:rPr lang="en-US" sz="2100" dirty="0">
                <a:solidFill>
                  <a:srgbClr val="000000"/>
                </a:solidFill>
                <a:latin typeface="Trebuchet MS" pitchFamily="34" charset="0"/>
              </a:rPr>
              <a:t>divide image into cells of 8 x 8 pixels</a:t>
            </a:r>
          </a:p>
          <a:p>
            <a:pPr marL="342900" indent="-342900" eaLnBrk="0" hangingPunct="0">
              <a:spcBef>
                <a:spcPct val="50000"/>
              </a:spcBef>
              <a:buFont typeface="Arial"/>
              <a:buChar char="•"/>
              <a:defRPr/>
            </a:pPr>
            <a:r>
              <a:rPr lang="en-US" sz="2100" dirty="0">
                <a:solidFill>
                  <a:srgbClr val="000000"/>
                </a:solidFill>
                <a:latin typeface="Trebuchet MS" pitchFamily="34" charset="0"/>
              </a:rPr>
              <a:t>compute image gradient (for each pixel we have orientation and magnitude)</a:t>
            </a:r>
          </a:p>
          <a:p>
            <a:pPr marL="342900" indent="-342900" eaLnBrk="0" hangingPunct="0">
              <a:spcBef>
                <a:spcPct val="50000"/>
              </a:spcBef>
              <a:buFont typeface="Arial"/>
              <a:buChar char="•"/>
              <a:defRPr/>
            </a:pPr>
            <a:r>
              <a:rPr lang="en-US" sz="2100" dirty="0">
                <a:solidFill>
                  <a:srgbClr val="000000"/>
                </a:solidFill>
                <a:latin typeface="Trebuchet MS" pitchFamily="34" charset="0"/>
              </a:rPr>
              <a:t>for each cell compute a histogram of oriented gradients </a:t>
            </a:r>
          </a:p>
          <a:p>
            <a:pPr marL="342900" indent="-342900" eaLnBrk="0" hangingPunct="0">
              <a:spcBef>
                <a:spcPct val="50000"/>
              </a:spcBef>
              <a:buFont typeface="Arial"/>
              <a:buChar char="•"/>
              <a:defRPr/>
            </a:pPr>
            <a:r>
              <a:rPr lang="en-US" sz="2100" dirty="0">
                <a:solidFill>
                  <a:srgbClr val="000000"/>
                </a:solidFill>
                <a:latin typeface="Trebuchet MS" pitchFamily="34" charset="0"/>
              </a:rPr>
              <a:t>group cells into blocks</a:t>
            </a:r>
          </a:p>
          <a:p>
            <a:pPr marL="342900" indent="-342900" eaLnBrk="0" hangingPunct="0">
              <a:spcBef>
                <a:spcPct val="50000"/>
              </a:spcBef>
              <a:buFont typeface="Arial"/>
              <a:buChar char="•"/>
              <a:defRPr/>
            </a:pPr>
            <a:r>
              <a:rPr lang="en-US" sz="2100" dirty="0" err="1">
                <a:solidFill>
                  <a:srgbClr val="000000"/>
                </a:solidFill>
                <a:latin typeface="Trebuchet MS" pitchFamily="34" charset="0"/>
              </a:rPr>
              <a:t>HoG</a:t>
            </a:r>
            <a:r>
              <a:rPr lang="en-US" sz="2100" dirty="0">
                <a:solidFill>
                  <a:srgbClr val="000000"/>
                </a:solidFill>
                <a:latin typeface="Trebuchet MS" pitchFamily="34" charset="0"/>
              </a:rPr>
              <a:t> = a descriptor obtained by concatenating histograms of 105  blocks</a:t>
            </a:r>
          </a:p>
        </p:txBody>
      </p:sp>
      <p:sp>
        <p:nvSpPr>
          <p:cNvPr id="3" name="TextBox 2"/>
          <p:cNvSpPr txBox="1"/>
          <p:nvPr/>
        </p:nvSpPr>
        <p:spPr>
          <a:xfrm>
            <a:off x="2765237" y="1570344"/>
            <a:ext cx="653473" cy="369332"/>
          </a:xfrm>
          <a:prstGeom prst="rect">
            <a:avLst/>
          </a:prstGeom>
          <a:noFill/>
        </p:spPr>
        <p:txBody>
          <a:bodyPr wrap="square" rtlCol="0">
            <a:spAutoFit/>
          </a:bodyPr>
          <a:lstStyle/>
          <a:p>
            <a:r>
              <a:rPr lang="en-US" dirty="0"/>
              <a:t>64</a:t>
            </a:r>
          </a:p>
        </p:txBody>
      </p:sp>
      <p:sp>
        <p:nvSpPr>
          <p:cNvPr id="16" name="TextBox 15"/>
          <p:cNvSpPr txBox="1"/>
          <p:nvPr/>
        </p:nvSpPr>
        <p:spPr>
          <a:xfrm>
            <a:off x="1327304" y="3162428"/>
            <a:ext cx="653473" cy="369332"/>
          </a:xfrm>
          <a:prstGeom prst="rect">
            <a:avLst/>
          </a:prstGeom>
          <a:noFill/>
        </p:spPr>
        <p:txBody>
          <a:bodyPr wrap="square" rtlCol="0">
            <a:spAutoFit/>
          </a:bodyPr>
          <a:lstStyle/>
          <a:p>
            <a:r>
              <a:rPr lang="en-US" dirty="0"/>
              <a:t>128</a:t>
            </a:r>
          </a:p>
        </p:txBody>
      </p:sp>
      <p:grpSp>
        <p:nvGrpSpPr>
          <p:cNvPr id="9" name="Group 8"/>
          <p:cNvGrpSpPr/>
          <p:nvPr/>
        </p:nvGrpSpPr>
        <p:grpSpPr>
          <a:xfrm>
            <a:off x="1812682" y="1934384"/>
            <a:ext cx="1907381" cy="2829880"/>
            <a:chOff x="653203" y="3911600"/>
            <a:chExt cx="1907381" cy="2829880"/>
          </a:xfrm>
        </p:grpSpPr>
        <p:pic>
          <p:nvPicPr>
            <p:cNvPr id="242693" name="Picture 6"/>
            <p:cNvPicPr>
              <a:picLocks noChangeAspect="1" noChangeArrowheads="1"/>
            </p:cNvPicPr>
            <p:nvPr/>
          </p:nvPicPr>
          <p:blipFill>
            <a:blip r:embed="rId3" cstate="print"/>
            <a:srcRect/>
            <a:stretch>
              <a:fillRect/>
            </a:stretch>
          </p:blipFill>
          <p:spPr bwMode="auto">
            <a:xfrm>
              <a:off x="678934" y="3911600"/>
              <a:ext cx="1873310" cy="2822890"/>
            </a:xfrm>
            <a:prstGeom prst="rect">
              <a:avLst/>
            </a:prstGeom>
            <a:noFill/>
            <a:ln w="12700" cap="sq">
              <a:noFill/>
              <a:miter lim="800000"/>
              <a:headEnd type="none" w="sm" len="sm"/>
              <a:tailEnd type="none" w="sm" len="sm"/>
            </a:ln>
          </p:spPr>
        </p:pic>
        <p:cxnSp>
          <p:nvCxnSpPr>
            <p:cNvPr id="5" name="Straight Connector 4"/>
            <p:cNvCxnSpPr/>
            <p:nvPr/>
          </p:nvCxnSpPr>
          <p:spPr>
            <a:xfrm>
              <a:off x="1600466"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5" name="Straight Connector 1664"/>
            <p:cNvCxnSpPr/>
            <p:nvPr/>
          </p:nvCxnSpPr>
          <p:spPr>
            <a:xfrm>
              <a:off x="2048072"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6" name="Straight Connector 1665"/>
            <p:cNvCxnSpPr/>
            <p:nvPr/>
          </p:nvCxnSpPr>
          <p:spPr>
            <a:xfrm>
              <a:off x="1126380"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7" name="Straight Connector 1666"/>
            <p:cNvCxnSpPr/>
            <p:nvPr/>
          </p:nvCxnSpPr>
          <p:spPr>
            <a:xfrm>
              <a:off x="899688" y="3931600"/>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8" name="Straight Connector 1667"/>
            <p:cNvCxnSpPr/>
            <p:nvPr/>
          </p:nvCxnSpPr>
          <p:spPr>
            <a:xfrm>
              <a:off x="1354598" y="3931600"/>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69" name="Straight Connector 1668"/>
            <p:cNvCxnSpPr/>
            <p:nvPr/>
          </p:nvCxnSpPr>
          <p:spPr>
            <a:xfrm>
              <a:off x="1822145"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0" name="Straight Connector 1669"/>
            <p:cNvCxnSpPr/>
            <p:nvPr/>
          </p:nvCxnSpPr>
          <p:spPr>
            <a:xfrm>
              <a:off x="2295879" y="3927566"/>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1" name="Straight Connector 1670"/>
            <p:cNvCxnSpPr/>
            <p:nvPr/>
          </p:nvCxnSpPr>
          <p:spPr>
            <a:xfrm>
              <a:off x="2560584" y="3921255"/>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2" name="Straight Connector 1671"/>
            <p:cNvCxnSpPr/>
            <p:nvPr/>
          </p:nvCxnSpPr>
          <p:spPr>
            <a:xfrm>
              <a:off x="678934" y="3920878"/>
              <a:ext cx="0" cy="2809880"/>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678934" y="3920878"/>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5" name="Straight Connector 1674"/>
            <p:cNvCxnSpPr/>
            <p:nvPr/>
          </p:nvCxnSpPr>
          <p:spPr>
            <a:xfrm flipH="1">
              <a:off x="653203" y="672837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6" name="Straight Connector 1675"/>
            <p:cNvCxnSpPr/>
            <p:nvPr/>
          </p:nvCxnSpPr>
          <p:spPr>
            <a:xfrm flipH="1">
              <a:off x="678934" y="530924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7" name="Straight Connector 1676"/>
            <p:cNvCxnSpPr/>
            <p:nvPr/>
          </p:nvCxnSpPr>
          <p:spPr>
            <a:xfrm flipH="1">
              <a:off x="670594" y="4592770"/>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8" name="Straight Connector 1677"/>
            <p:cNvCxnSpPr/>
            <p:nvPr/>
          </p:nvCxnSpPr>
          <p:spPr>
            <a:xfrm flipH="1">
              <a:off x="678934" y="4942343"/>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79" name="Straight Connector 1678"/>
            <p:cNvCxnSpPr/>
            <p:nvPr/>
          </p:nvCxnSpPr>
          <p:spPr>
            <a:xfrm flipH="1">
              <a:off x="665067" y="4258918"/>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0" name="Straight Connector 1679"/>
            <p:cNvCxnSpPr/>
            <p:nvPr/>
          </p:nvCxnSpPr>
          <p:spPr>
            <a:xfrm flipH="1">
              <a:off x="671237" y="409476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1" name="Straight Connector 1680"/>
            <p:cNvCxnSpPr/>
            <p:nvPr/>
          </p:nvCxnSpPr>
          <p:spPr>
            <a:xfrm flipH="1">
              <a:off x="678934" y="443368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2" name="Straight Connector 1681"/>
            <p:cNvCxnSpPr/>
            <p:nvPr/>
          </p:nvCxnSpPr>
          <p:spPr>
            <a:xfrm flipH="1">
              <a:off x="668597" y="4775164"/>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3" name="Straight Connector 1682"/>
            <p:cNvCxnSpPr/>
            <p:nvPr/>
          </p:nvCxnSpPr>
          <p:spPr>
            <a:xfrm flipH="1">
              <a:off x="670594" y="512862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4" name="Straight Connector 1683"/>
            <p:cNvCxnSpPr/>
            <p:nvPr/>
          </p:nvCxnSpPr>
          <p:spPr>
            <a:xfrm flipH="1">
              <a:off x="665067" y="601357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5" name="Straight Connector 1684"/>
            <p:cNvCxnSpPr/>
            <p:nvPr/>
          </p:nvCxnSpPr>
          <p:spPr>
            <a:xfrm flipH="1">
              <a:off x="678934" y="565408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6" name="Straight Connector 1685"/>
            <p:cNvCxnSpPr/>
            <p:nvPr/>
          </p:nvCxnSpPr>
          <p:spPr>
            <a:xfrm flipH="1">
              <a:off x="678934" y="6366975"/>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7" name="Straight Connector 1686"/>
            <p:cNvCxnSpPr/>
            <p:nvPr/>
          </p:nvCxnSpPr>
          <p:spPr>
            <a:xfrm flipH="1">
              <a:off x="678934" y="5480176"/>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8" name="Straight Connector 1687"/>
            <p:cNvCxnSpPr/>
            <p:nvPr/>
          </p:nvCxnSpPr>
          <p:spPr>
            <a:xfrm flipH="1">
              <a:off x="678934" y="5844201"/>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89" name="Straight Connector 1688"/>
            <p:cNvCxnSpPr/>
            <p:nvPr/>
          </p:nvCxnSpPr>
          <p:spPr>
            <a:xfrm flipH="1">
              <a:off x="659641" y="6189945"/>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690" name="Straight Connector 1689"/>
            <p:cNvCxnSpPr/>
            <p:nvPr/>
          </p:nvCxnSpPr>
          <p:spPr>
            <a:xfrm flipH="1">
              <a:off x="678585" y="6553772"/>
              <a:ext cx="1881650" cy="6688"/>
            </a:xfrm>
            <a:prstGeom prst="line">
              <a:avLst/>
            </a:prstGeom>
            <a:ln>
              <a:solidFill>
                <a:srgbClr val="00FF00"/>
              </a:solidFill>
            </a:ln>
          </p:spPr>
          <p:style>
            <a:lnRef idx="2">
              <a:schemeClr val="accent1"/>
            </a:lnRef>
            <a:fillRef idx="0">
              <a:schemeClr val="accent1"/>
            </a:fillRef>
            <a:effectRef idx="1">
              <a:schemeClr val="accent1"/>
            </a:effectRef>
            <a:fontRef idx="minor">
              <a:schemeClr val="tx1"/>
            </a:fontRef>
          </p:style>
        </p:cxnSp>
      </p:grpSp>
      <p:pic>
        <p:nvPicPr>
          <p:cNvPr id="1691" name="Picture 6"/>
          <p:cNvPicPr>
            <a:picLocks noChangeAspect="1" noChangeArrowheads="1"/>
          </p:cNvPicPr>
          <p:nvPr/>
        </p:nvPicPr>
        <p:blipFill>
          <a:blip r:embed="rId3" cstate="print"/>
          <a:srcRect/>
          <a:stretch>
            <a:fillRect/>
          </a:stretch>
        </p:blipFill>
        <p:spPr bwMode="auto">
          <a:xfrm>
            <a:off x="253391" y="2392198"/>
            <a:ext cx="731838" cy="1474787"/>
          </a:xfrm>
          <a:prstGeom prst="rect">
            <a:avLst/>
          </a:prstGeom>
          <a:noFill/>
          <a:ln w="12700" cap="sq">
            <a:noFill/>
            <a:miter lim="800000"/>
            <a:headEnd type="none" w="sm" len="sm"/>
            <a:tailEnd type="none" w="sm" len="sm"/>
          </a:ln>
        </p:spPr>
      </p:pic>
      <p:pic>
        <p:nvPicPr>
          <p:cNvPr id="1695" name="Picture 6"/>
          <p:cNvPicPr>
            <a:picLocks noChangeAspect="1" noChangeArrowheads="1"/>
          </p:cNvPicPr>
          <p:nvPr/>
        </p:nvPicPr>
        <p:blipFill>
          <a:blip r:embed="rId3" cstate="print"/>
          <a:srcRect/>
          <a:stretch>
            <a:fillRect/>
          </a:stretch>
        </p:blipFill>
        <p:spPr bwMode="auto">
          <a:xfrm>
            <a:off x="1841878" y="1950350"/>
            <a:ext cx="1875213" cy="2797942"/>
          </a:xfrm>
          <a:prstGeom prst="rect">
            <a:avLst/>
          </a:prstGeom>
          <a:noFill/>
          <a:ln w="12700" cap="sq">
            <a:noFill/>
            <a:miter lim="800000"/>
            <a:headEnd type="none" w="sm" len="sm"/>
            <a:tailEnd type="none" w="sm" len="sm"/>
          </a:ln>
        </p:spPr>
      </p:pic>
      <p:sp>
        <p:nvSpPr>
          <p:cNvPr id="1662" name="Rectangle 1661"/>
          <p:cNvSpPr/>
          <p:nvPr/>
        </p:nvSpPr>
        <p:spPr>
          <a:xfrm>
            <a:off x="1838413" y="1943661"/>
            <a:ext cx="447446" cy="338041"/>
          </a:xfrm>
          <a:prstGeom prst="rect">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3" name="TextBox 1662"/>
          <p:cNvSpPr txBox="1"/>
          <p:nvPr/>
        </p:nvSpPr>
        <p:spPr>
          <a:xfrm>
            <a:off x="1510943" y="1642573"/>
            <a:ext cx="774916" cy="307777"/>
          </a:xfrm>
          <a:prstGeom prst="rect">
            <a:avLst/>
          </a:prstGeom>
          <a:noFill/>
        </p:spPr>
        <p:txBody>
          <a:bodyPr wrap="square" rtlCol="0">
            <a:spAutoFit/>
          </a:bodyPr>
          <a:lstStyle/>
          <a:p>
            <a:r>
              <a:rPr lang="en-US" sz="1400" dirty="0">
                <a:solidFill>
                  <a:srgbClr val="0000FF"/>
                </a:solidFill>
              </a:rPr>
              <a:t>Block 1</a:t>
            </a:r>
          </a:p>
        </p:txBody>
      </p:sp>
      <p:sp>
        <p:nvSpPr>
          <p:cNvPr id="1698" name="Rectangle 1697"/>
          <p:cNvSpPr/>
          <p:nvPr/>
        </p:nvSpPr>
        <p:spPr>
          <a:xfrm>
            <a:off x="2066631" y="1944631"/>
            <a:ext cx="447446" cy="338041"/>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9" name="TextBox 1698"/>
          <p:cNvSpPr txBox="1"/>
          <p:nvPr/>
        </p:nvSpPr>
        <p:spPr>
          <a:xfrm>
            <a:off x="1848997" y="1431876"/>
            <a:ext cx="774916" cy="307777"/>
          </a:xfrm>
          <a:prstGeom prst="rect">
            <a:avLst/>
          </a:prstGeom>
          <a:noFill/>
        </p:spPr>
        <p:txBody>
          <a:bodyPr wrap="square" rtlCol="0">
            <a:spAutoFit/>
          </a:bodyPr>
          <a:lstStyle/>
          <a:p>
            <a:r>
              <a:rPr lang="en-US" sz="1400" dirty="0">
                <a:solidFill>
                  <a:srgbClr val="FF0000"/>
                </a:solidFill>
              </a:rPr>
              <a:t>Block 2</a:t>
            </a:r>
          </a:p>
        </p:txBody>
      </p:sp>
      <p:sp>
        <p:nvSpPr>
          <p:cNvPr id="1700" name="Rectangle 1699"/>
          <p:cNvSpPr/>
          <p:nvPr/>
        </p:nvSpPr>
        <p:spPr>
          <a:xfrm>
            <a:off x="2312501" y="1946077"/>
            <a:ext cx="447446" cy="338041"/>
          </a:xfrm>
          <a:prstGeom prst="rect">
            <a:avLst/>
          </a:prstGeom>
          <a:solidFill>
            <a:srgbClr val="00FFFF"/>
          </a:solidFill>
          <a:ln>
            <a:solidFill>
              <a:srgbClr val="00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1" name="TextBox 1700"/>
          <p:cNvSpPr txBox="1"/>
          <p:nvPr/>
        </p:nvSpPr>
        <p:spPr>
          <a:xfrm>
            <a:off x="2168955" y="1636262"/>
            <a:ext cx="774916" cy="307777"/>
          </a:xfrm>
          <a:prstGeom prst="rect">
            <a:avLst/>
          </a:prstGeom>
          <a:noFill/>
        </p:spPr>
        <p:txBody>
          <a:bodyPr wrap="square" rtlCol="0">
            <a:spAutoFit/>
          </a:bodyPr>
          <a:lstStyle/>
          <a:p>
            <a:r>
              <a:rPr lang="en-US" sz="1400" dirty="0">
                <a:solidFill>
                  <a:srgbClr val="00FFFF"/>
                </a:solidFill>
              </a:rPr>
              <a:t>Block 3</a:t>
            </a:r>
          </a:p>
        </p:txBody>
      </p:sp>
      <p:sp>
        <p:nvSpPr>
          <p:cNvPr id="1702" name="Rectangle 1701"/>
          <p:cNvSpPr/>
          <p:nvPr/>
        </p:nvSpPr>
        <p:spPr>
          <a:xfrm>
            <a:off x="3207551" y="4405294"/>
            <a:ext cx="504815" cy="338041"/>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3" name="TextBox 1702"/>
          <p:cNvSpPr txBox="1"/>
          <p:nvPr/>
        </p:nvSpPr>
        <p:spPr>
          <a:xfrm>
            <a:off x="2899455" y="4095479"/>
            <a:ext cx="939978" cy="307777"/>
          </a:xfrm>
          <a:prstGeom prst="rect">
            <a:avLst/>
          </a:prstGeom>
          <a:noFill/>
        </p:spPr>
        <p:txBody>
          <a:bodyPr wrap="square" rtlCol="0">
            <a:spAutoFit/>
          </a:bodyPr>
          <a:lstStyle/>
          <a:p>
            <a:r>
              <a:rPr lang="en-US" sz="1400" dirty="0">
                <a:solidFill>
                  <a:srgbClr val="FFFF00"/>
                </a:solidFill>
              </a:rPr>
              <a:t>Block 105</a:t>
            </a:r>
          </a:p>
        </p:txBody>
      </p:sp>
      <p:sp>
        <p:nvSpPr>
          <p:cNvPr id="47" name="TextBox 46">
            <a:extLst>
              <a:ext uri="{FF2B5EF4-FFF2-40B4-BE49-F238E27FC236}">
                <a16:creationId xmlns:a16="http://schemas.microsoft.com/office/drawing/2014/main" id="{5A62C7E6-D778-0D4B-B25F-8515300A823C}"/>
              </a:ext>
            </a:extLst>
          </p:cNvPr>
          <p:cNvSpPr txBox="1"/>
          <p:nvPr/>
        </p:nvSpPr>
        <p:spPr>
          <a:xfrm>
            <a:off x="0" y="6482400"/>
            <a:ext cx="4667818" cy="307777"/>
          </a:xfrm>
          <a:prstGeom prst="rect">
            <a:avLst/>
          </a:prstGeom>
          <a:noFill/>
        </p:spPr>
        <p:txBody>
          <a:bodyPr wrap="square" rtlCol="0">
            <a:spAutoFit/>
          </a:bodyPr>
          <a:lstStyle/>
          <a:p>
            <a:pPr>
              <a:spcBef>
                <a:spcPct val="0"/>
              </a:spcBef>
            </a:pPr>
            <a:r>
              <a:rPr lang="en-US" sz="1400" dirty="0"/>
              <a:t>http://</a:t>
            </a:r>
            <a:r>
              <a:rPr lang="en-US" sz="1400" dirty="0" err="1"/>
              <a:t>lear.inrialpes.fr</a:t>
            </a:r>
            <a:r>
              <a:rPr lang="en-US" sz="1400" dirty="0"/>
              <a:t>/people/</a:t>
            </a:r>
            <a:r>
              <a:rPr lang="en-US" sz="1400" dirty="0" err="1"/>
              <a:t>triggs</a:t>
            </a:r>
            <a:r>
              <a:rPr lang="en-US" sz="1400" dirty="0"/>
              <a:t>/pubs/Dalal-cvpr05.pdf</a:t>
            </a:r>
          </a:p>
        </p:txBody>
      </p:sp>
      <p:sp>
        <p:nvSpPr>
          <p:cNvPr id="48" name="Rectangle 57">
            <a:extLst>
              <a:ext uri="{FF2B5EF4-FFF2-40B4-BE49-F238E27FC236}">
                <a16:creationId xmlns:a16="http://schemas.microsoft.com/office/drawing/2014/main" id="{BD57C6BF-B164-A14A-9E97-547F905667E6}"/>
              </a:ext>
            </a:extLst>
          </p:cNvPr>
          <p:cNvSpPr>
            <a:spLocks noChangeArrowheads="1"/>
          </p:cNvSpPr>
          <p:nvPr/>
        </p:nvSpPr>
        <p:spPr bwMode="auto">
          <a:xfrm>
            <a:off x="41909" y="6019147"/>
            <a:ext cx="4205298" cy="4616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1200" dirty="0" err="1">
                <a:solidFill>
                  <a:schemeClr val="tx2"/>
                </a:solidFill>
              </a:rPr>
              <a:t>Navneet</a:t>
            </a:r>
            <a:r>
              <a:rPr lang="en-US" sz="1200" dirty="0">
                <a:solidFill>
                  <a:schemeClr val="tx2"/>
                </a:solidFill>
              </a:rPr>
              <a:t> </a:t>
            </a:r>
            <a:r>
              <a:rPr lang="en-US" sz="1200" dirty="0" err="1">
                <a:solidFill>
                  <a:schemeClr val="tx2"/>
                </a:solidFill>
              </a:rPr>
              <a:t>Dalal</a:t>
            </a:r>
            <a:r>
              <a:rPr lang="en-US" sz="1200" dirty="0">
                <a:solidFill>
                  <a:schemeClr val="tx2"/>
                </a:solidFill>
              </a:rPr>
              <a:t> and Bill </a:t>
            </a:r>
            <a:r>
              <a:rPr lang="en-US" sz="1200" dirty="0" err="1">
                <a:solidFill>
                  <a:schemeClr val="tx2"/>
                </a:solidFill>
              </a:rPr>
              <a:t>Triggs</a:t>
            </a:r>
            <a:r>
              <a:rPr lang="en-US" sz="1200" dirty="0">
                <a:solidFill>
                  <a:schemeClr val="tx2"/>
                </a:solidFill>
              </a:rPr>
              <a:t>, </a:t>
            </a:r>
          </a:p>
          <a:p>
            <a:r>
              <a:rPr lang="en-US" sz="1200" dirty="0">
                <a:solidFill>
                  <a:schemeClr val="tx2"/>
                </a:solidFill>
              </a:rPr>
              <a:t>Histograms of Oriented Gradients for Human Detection, CVPR05</a:t>
            </a:r>
          </a:p>
        </p:txBody>
      </p:sp>
      <p:sp>
        <p:nvSpPr>
          <p:cNvPr id="49" name="TextBox 48">
            <a:extLst>
              <a:ext uri="{FF2B5EF4-FFF2-40B4-BE49-F238E27FC236}">
                <a16:creationId xmlns:a16="http://schemas.microsoft.com/office/drawing/2014/main" id="{0773F565-ED1C-2441-B58A-257E5E375EE4}"/>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57486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9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837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837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8376">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376">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83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662" grpId="0" animBg="1"/>
      <p:bldP spid="1663" grpId="0"/>
      <p:bldP spid="1698" grpId="0" animBg="1"/>
      <p:bldP spid="1699" grpId="0"/>
      <p:bldP spid="1700" grpId="0" animBg="1"/>
      <p:bldP spid="1701" grpId="0"/>
      <p:bldP spid="1702" grpId="0" animBg="1"/>
      <p:bldP spid="170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9" name="AutoShape 7"/>
          <p:cNvSpPr>
            <a:spLocks noChangeArrowheads="1"/>
          </p:cNvSpPr>
          <p:nvPr/>
        </p:nvSpPr>
        <p:spPr bwMode="auto">
          <a:xfrm>
            <a:off x="495384"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44740" name="Picture 12"/>
          <p:cNvPicPr>
            <a:picLocks noChangeAspect="1" noChangeArrowheads="1"/>
          </p:cNvPicPr>
          <p:nvPr/>
        </p:nvPicPr>
        <p:blipFill>
          <a:blip r:embed="rId3" cstate="print"/>
          <a:srcRect/>
          <a:stretch>
            <a:fillRect/>
          </a:stretch>
        </p:blipFill>
        <p:spPr bwMode="auto">
          <a:xfrm>
            <a:off x="3352800" y="1524000"/>
            <a:ext cx="2667000" cy="5105400"/>
          </a:xfrm>
          <a:prstGeom prst="rect">
            <a:avLst/>
          </a:prstGeom>
          <a:noFill/>
          <a:ln w="9525">
            <a:noFill/>
            <a:miter lim="800000"/>
            <a:headEnd/>
            <a:tailEnd/>
          </a:ln>
        </p:spPr>
      </p:pic>
      <p:grpSp>
        <p:nvGrpSpPr>
          <p:cNvPr id="28" name="Group 27"/>
          <p:cNvGrpSpPr/>
          <p:nvPr/>
        </p:nvGrpSpPr>
        <p:grpSpPr>
          <a:xfrm>
            <a:off x="104685" y="451866"/>
            <a:ext cx="8604098" cy="707886"/>
            <a:chOff x="30705" y="279260"/>
            <a:chExt cx="8604098" cy="707886"/>
          </a:xfrm>
        </p:grpSpPr>
        <p:sp>
          <p:nvSpPr>
            <p:cNvPr id="29" name="TextBox 28"/>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0" name="TextBox 29"/>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1" name="TextBox 30"/>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2" name="TextBox 31"/>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3" name="TextBox 32"/>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4" name="TextBox 33"/>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35" name="TextBox 34"/>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36" name="TextBox 35"/>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37" name="Straight Arrow Connector 36"/>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38874533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AutoShape 4"/>
          <p:cNvSpPr>
            <a:spLocks noChangeArrowheads="1"/>
          </p:cNvSpPr>
          <p:nvPr/>
        </p:nvSpPr>
        <p:spPr bwMode="auto">
          <a:xfrm>
            <a:off x="144780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sp>
        <p:nvSpPr>
          <p:cNvPr id="39" name="Rectangle 2"/>
          <p:cNvSpPr txBox="1">
            <a:spLocks noChangeArrowheads="1"/>
          </p:cNvSpPr>
          <p:nvPr/>
        </p:nvSpPr>
        <p:spPr>
          <a:xfrm>
            <a:off x="457200" y="990600"/>
            <a:ext cx="8229600" cy="51355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endParaRPr lang="en-US" dirty="0"/>
          </a:p>
          <a:p>
            <a:r>
              <a:rPr lang="en-US" dirty="0"/>
              <a:t>Tested with</a:t>
            </a:r>
          </a:p>
          <a:p>
            <a:pPr lvl="1"/>
            <a:r>
              <a:rPr lang="en-US" dirty="0">
                <a:solidFill>
                  <a:srgbClr val="FF0000"/>
                </a:solidFill>
              </a:rPr>
              <a:t>R</a:t>
            </a:r>
            <a:r>
              <a:rPr lang="en-US" dirty="0">
                <a:solidFill>
                  <a:srgbClr val="00FF00"/>
                </a:solidFill>
              </a:rPr>
              <a:t>G</a:t>
            </a:r>
            <a:r>
              <a:rPr lang="en-US" dirty="0">
                <a:solidFill>
                  <a:srgbClr val="0000FF"/>
                </a:solidFill>
              </a:rPr>
              <a:t>B</a:t>
            </a:r>
          </a:p>
          <a:p>
            <a:pPr lvl="1"/>
            <a:r>
              <a:rPr lang="en-US" dirty="0">
                <a:solidFill>
                  <a:schemeClr val="bg1">
                    <a:lumMod val="65000"/>
                  </a:schemeClr>
                </a:solidFill>
              </a:rPr>
              <a:t>grayscale</a:t>
            </a:r>
          </a:p>
          <a:p>
            <a:pPr lvl="1"/>
            <a:endParaRPr lang="en-US" dirty="0"/>
          </a:p>
          <a:p>
            <a:r>
              <a:rPr lang="en-US" dirty="0"/>
              <a:t>Gamma normalization (transforming intensity values/colors)</a:t>
            </a:r>
          </a:p>
          <a:p>
            <a:pPr lvl="1"/>
            <a:r>
              <a:rPr lang="en-US" dirty="0"/>
              <a:t>without normalization</a:t>
            </a:r>
          </a:p>
          <a:p>
            <a:pPr lvl="1"/>
            <a:r>
              <a:rPr lang="en-US" dirty="0"/>
              <a:t>squared root </a:t>
            </a:r>
          </a:p>
          <a:p>
            <a:pPr lvl="1"/>
            <a:r>
              <a:rPr lang="en-US" dirty="0"/>
              <a:t>logarithm</a:t>
            </a:r>
          </a:p>
        </p:txBody>
      </p:sp>
      <p:sp>
        <p:nvSpPr>
          <p:cNvPr id="41" name="TextBox 40"/>
          <p:cNvSpPr txBox="1"/>
          <p:nvPr/>
        </p:nvSpPr>
        <p:spPr>
          <a:xfrm>
            <a:off x="3094614" y="2720245"/>
            <a:ext cx="3127413" cy="369332"/>
          </a:xfrm>
          <a:prstGeom prst="rect">
            <a:avLst/>
          </a:prstGeom>
          <a:noFill/>
        </p:spPr>
        <p:txBody>
          <a:bodyPr wrap="square" rtlCol="0">
            <a:spAutoFit/>
          </a:bodyPr>
          <a:lstStyle/>
          <a:p>
            <a:r>
              <a:rPr lang="en-US" dirty="0"/>
              <a:t>better performance with RBG</a:t>
            </a:r>
          </a:p>
        </p:txBody>
      </p:sp>
      <p:sp>
        <p:nvSpPr>
          <p:cNvPr id="42" name="TextBox 41"/>
          <p:cNvSpPr txBox="1"/>
          <p:nvPr/>
        </p:nvSpPr>
        <p:spPr>
          <a:xfrm>
            <a:off x="4624630" y="5235163"/>
            <a:ext cx="3641381" cy="369332"/>
          </a:xfrm>
          <a:prstGeom prst="rect">
            <a:avLst/>
          </a:prstGeom>
          <a:noFill/>
        </p:spPr>
        <p:txBody>
          <a:bodyPr wrap="none" rtlCol="0">
            <a:spAutoFit/>
          </a:bodyPr>
          <a:lstStyle/>
          <a:p>
            <a:r>
              <a:rPr lang="en-US" dirty="0"/>
              <a:t>better performance with square root</a:t>
            </a:r>
          </a:p>
        </p:txBody>
      </p:sp>
      <p:sp>
        <p:nvSpPr>
          <p:cNvPr id="43" name="Right Brace 42"/>
          <p:cNvSpPr/>
          <p:nvPr/>
        </p:nvSpPr>
        <p:spPr>
          <a:xfrm>
            <a:off x="2729093" y="2492075"/>
            <a:ext cx="306543" cy="86243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ight Brace 43"/>
          <p:cNvSpPr/>
          <p:nvPr/>
        </p:nvSpPr>
        <p:spPr>
          <a:xfrm>
            <a:off x="4272239" y="4784924"/>
            <a:ext cx="283157" cy="12698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grpSp>
        <p:nvGrpSpPr>
          <p:cNvPr id="9" name="Group 8"/>
          <p:cNvGrpSpPr/>
          <p:nvPr/>
        </p:nvGrpSpPr>
        <p:grpSpPr>
          <a:xfrm>
            <a:off x="4272239" y="1767341"/>
            <a:ext cx="4710276" cy="1903029"/>
            <a:chOff x="-3798825" y="2154280"/>
            <a:chExt cx="4710276" cy="1903029"/>
          </a:xfrm>
        </p:grpSpPr>
        <p:sp>
          <p:nvSpPr>
            <p:cNvPr id="7" name="Rectangle 6"/>
            <p:cNvSpPr/>
            <p:nvPr/>
          </p:nvSpPr>
          <p:spPr>
            <a:xfrm>
              <a:off x="-3798825" y="2154280"/>
              <a:ext cx="4710276" cy="1878149"/>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ogEx_gr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338" y="2318885"/>
              <a:ext cx="665566" cy="1336633"/>
            </a:xfrm>
            <a:prstGeom prst="rect">
              <a:avLst/>
            </a:prstGeom>
          </p:spPr>
        </p:pic>
        <p:pic>
          <p:nvPicPr>
            <p:cNvPr id="3" name="Picture 2" descr="hogE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86" y="2292436"/>
              <a:ext cx="665565" cy="1336631"/>
            </a:xfrm>
            <a:prstGeom prst="rect">
              <a:avLst/>
            </a:prstGeom>
          </p:spPr>
        </p:pic>
        <p:pic>
          <p:nvPicPr>
            <p:cNvPr id="4" name="Picture 3" descr="hogEx_r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307" y="2325860"/>
              <a:ext cx="665566" cy="1336633"/>
            </a:xfrm>
            <a:prstGeom prst="rect">
              <a:avLst/>
            </a:prstGeom>
          </p:spPr>
        </p:pic>
        <p:pic>
          <p:nvPicPr>
            <p:cNvPr id="5" name="Picture 4" descr="hogEx_gree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763" y="2325860"/>
              <a:ext cx="665566" cy="1336633"/>
            </a:xfrm>
            <a:prstGeom prst="rect">
              <a:avLst/>
            </a:prstGeom>
          </p:spPr>
        </p:pic>
        <p:pic>
          <p:nvPicPr>
            <p:cNvPr id="6" name="Picture 5" descr="hogEx_blu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325860"/>
              <a:ext cx="665566" cy="1336633"/>
            </a:xfrm>
            <a:prstGeom prst="rect">
              <a:avLst/>
            </a:prstGeom>
          </p:spPr>
        </p:pic>
        <p:sp>
          <p:nvSpPr>
            <p:cNvPr id="8" name="TextBox 7"/>
            <p:cNvSpPr txBox="1"/>
            <p:nvPr/>
          </p:nvSpPr>
          <p:spPr>
            <a:xfrm>
              <a:off x="-3692688" y="3595644"/>
              <a:ext cx="835450" cy="461665"/>
            </a:xfrm>
            <a:prstGeom prst="rect">
              <a:avLst/>
            </a:prstGeom>
            <a:noFill/>
          </p:spPr>
          <p:txBody>
            <a:bodyPr wrap="square" rtlCol="0">
              <a:spAutoFit/>
            </a:bodyPr>
            <a:lstStyle/>
            <a:p>
              <a:pPr algn="ctr"/>
              <a:r>
                <a:rPr lang="en-US" sz="1200" dirty="0"/>
                <a:t>Original image</a:t>
              </a:r>
            </a:p>
          </p:txBody>
        </p:sp>
        <p:sp>
          <p:nvSpPr>
            <p:cNvPr id="50" name="TextBox 49"/>
            <p:cNvSpPr txBox="1"/>
            <p:nvPr/>
          </p:nvSpPr>
          <p:spPr>
            <a:xfrm>
              <a:off x="-2756984" y="3617016"/>
              <a:ext cx="1043513" cy="276999"/>
            </a:xfrm>
            <a:prstGeom prst="rect">
              <a:avLst/>
            </a:prstGeom>
            <a:noFill/>
          </p:spPr>
          <p:txBody>
            <a:bodyPr wrap="square" rtlCol="0">
              <a:spAutoFit/>
            </a:bodyPr>
            <a:lstStyle/>
            <a:p>
              <a:pPr algn="ctr"/>
              <a:r>
                <a:rPr lang="en-US" sz="1200" dirty="0">
                  <a:solidFill>
                    <a:srgbClr val="A6A6A6"/>
                  </a:solidFill>
                </a:rPr>
                <a:t>grayscale</a:t>
              </a:r>
            </a:p>
          </p:txBody>
        </p:sp>
        <p:sp>
          <p:nvSpPr>
            <p:cNvPr id="51" name="TextBox 50"/>
            <p:cNvSpPr txBox="1"/>
            <p:nvPr/>
          </p:nvSpPr>
          <p:spPr>
            <a:xfrm>
              <a:off x="-1570948" y="3605382"/>
              <a:ext cx="835450" cy="276999"/>
            </a:xfrm>
            <a:prstGeom prst="rect">
              <a:avLst/>
            </a:prstGeom>
            <a:noFill/>
          </p:spPr>
          <p:txBody>
            <a:bodyPr wrap="square" rtlCol="0">
              <a:spAutoFit/>
            </a:bodyPr>
            <a:lstStyle/>
            <a:p>
              <a:pPr algn="ctr"/>
              <a:r>
                <a:rPr lang="en-US" sz="1200" dirty="0">
                  <a:solidFill>
                    <a:srgbClr val="FF0000"/>
                  </a:solidFill>
                </a:rPr>
                <a:t>red</a:t>
              </a:r>
            </a:p>
          </p:txBody>
        </p:sp>
        <p:sp>
          <p:nvSpPr>
            <p:cNvPr id="52" name="TextBox 51"/>
            <p:cNvSpPr txBox="1"/>
            <p:nvPr/>
          </p:nvSpPr>
          <p:spPr>
            <a:xfrm>
              <a:off x="-852159" y="3602945"/>
              <a:ext cx="835450" cy="276999"/>
            </a:xfrm>
            <a:prstGeom prst="rect">
              <a:avLst/>
            </a:prstGeom>
            <a:noFill/>
          </p:spPr>
          <p:txBody>
            <a:bodyPr wrap="square" rtlCol="0">
              <a:spAutoFit/>
            </a:bodyPr>
            <a:lstStyle/>
            <a:p>
              <a:pPr algn="ctr"/>
              <a:r>
                <a:rPr lang="en-US" sz="1200" dirty="0">
                  <a:solidFill>
                    <a:srgbClr val="00FF00"/>
                  </a:solidFill>
                </a:rPr>
                <a:t>green</a:t>
              </a:r>
            </a:p>
          </p:txBody>
        </p:sp>
        <p:sp>
          <p:nvSpPr>
            <p:cNvPr id="53" name="TextBox 52"/>
            <p:cNvSpPr txBox="1"/>
            <p:nvPr/>
          </p:nvSpPr>
          <p:spPr>
            <a:xfrm>
              <a:off x="-77488" y="3619657"/>
              <a:ext cx="835450" cy="276999"/>
            </a:xfrm>
            <a:prstGeom prst="rect">
              <a:avLst/>
            </a:prstGeom>
            <a:noFill/>
          </p:spPr>
          <p:txBody>
            <a:bodyPr wrap="square" rtlCol="0">
              <a:spAutoFit/>
            </a:bodyPr>
            <a:lstStyle/>
            <a:p>
              <a:pPr algn="ctr"/>
              <a:r>
                <a:rPr lang="en-US" sz="1200" dirty="0">
                  <a:solidFill>
                    <a:srgbClr val="0000FF"/>
                  </a:solidFill>
                </a:rPr>
                <a:t>blue</a:t>
              </a:r>
            </a:p>
          </p:txBody>
        </p:sp>
      </p:grpSp>
      <p:grpSp>
        <p:nvGrpSpPr>
          <p:cNvPr id="40" name="Group 39">
            <a:extLst>
              <a:ext uri="{FF2B5EF4-FFF2-40B4-BE49-F238E27FC236}">
                <a16:creationId xmlns:a16="http://schemas.microsoft.com/office/drawing/2014/main" id="{086941BF-66A0-5B4A-9E02-2060BC276168}"/>
              </a:ext>
            </a:extLst>
          </p:cNvPr>
          <p:cNvGrpSpPr/>
          <p:nvPr/>
        </p:nvGrpSpPr>
        <p:grpSpPr>
          <a:xfrm>
            <a:off x="104685" y="451866"/>
            <a:ext cx="8604098" cy="707886"/>
            <a:chOff x="30705" y="279260"/>
            <a:chExt cx="8604098" cy="707886"/>
          </a:xfrm>
        </p:grpSpPr>
        <p:sp>
          <p:nvSpPr>
            <p:cNvPr id="46" name="TextBox 45">
              <a:extLst>
                <a:ext uri="{FF2B5EF4-FFF2-40B4-BE49-F238E27FC236}">
                  <a16:creationId xmlns:a16="http://schemas.microsoft.com/office/drawing/2014/main" id="{5D457279-04D9-B846-A0B7-1D1F7466544F}"/>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47" name="TextBox 46">
              <a:extLst>
                <a:ext uri="{FF2B5EF4-FFF2-40B4-BE49-F238E27FC236}">
                  <a16:creationId xmlns:a16="http://schemas.microsoft.com/office/drawing/2014/main" id="{C9572539-FCD4-BC4B-BD51-1649CFF61E5C}"/>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48" name="TextBox 47">
              <a:extLst>
                <a:ext uri="{FF2B5EF4-FFF2-40B4-BE49-F238E27FC236}">
                  <a16:creationId xmlns:a16="http://schemas.microsoft.com/office/drawing/2014/main" id="{9C4FD0EA-FB66-224A-8AFA-DA12FF538490}"/>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49" name="TextBox 48">
              <a:extLst>
                <a:ext uri="{FF2B5EF4-FFF2-40B4-BE49-F238E27FC236}">
                  <a16:creationId xmlns:a16="http://schemas.microsoft.com/office/drawing/2014/main" id="{FDCDEEAF-04D8-DB43-BB95-EBB911D825F7}"/>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54" name="TextBox 53">
              <a:extLst>
                <a:ext uri="{FF2B5EF4-FFF2-40B4-BE49-F238E27FC236}">
                  <a16:creationId xmlns:a16="http://schemas.microsoft.com/office/drawing/2014/main" id="{0A0C425B-F898-B848-9562-0B556FBC9B19}"/>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55" name="TextBox 54">
              <a:extLst>
                <a:ext uri="{FF2B5EF4-FFF2-40B4-BE49-F238E27FC236}">
                  <a16:creationId xmlns:a16="http://schemas.microsoft.com/office/drawing/2014/main" id="{488E690D-58B6-2349-89A2-442773A6FF84}"/>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56" name="TextBox 55">
              <a:extLst>
                <a:ext uri="{FF2B5EF4-FFF2-40B4-BE49-F238E27FC236}">
                  <a16:creationId xmlns:a16="http://schemas.microsoft.com/office/drawing/2014/main" id="{23EAF684-74E9-E14F-A98A-AD3ACB4D687B}"/>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57" name="TextBox 56">
              <a:extLst>
                <a:ext uri="{FF2B5EF4-FFF2-40B4-BE49-F238E27FC236}">
                  <a16:creationId xmlns:a16="http://schemas.microsoft.com/office/drawing/2014/main" id="{9C8FBC08-A1E7-DF4D-90AC-09570E3BB87E}"/>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58" name="Straight Arrow Connector 57">
              <a:extLst>
                <a:ext uri="{FF2B5EF4-FFF2-40B4-BE49-F238E27FC236}">
                  <a16:creationId xmlns:a16="http://schemas.microsoft.com/office/drawing/2014/main" id="{404F5430-3925-0740-B631-52085CE38FE9}"/>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17C0C609-F15F-2C4F-879C-2C4A0692415D}"/>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77E18F8F-21D6-0E44-892F-E1D6EE56863B}"/>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F1C16E97-E39A-9A46-B670-688B6A4033DD}"/>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BB046228-C0F7-2549-8337-F5A7423CDA5C}"/>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A8C51B61-6E3C-344D-BA2D-057958989505}"/>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99ADB7FB-E2C4-E44F-AC4D-156B3B7A7D72}"/>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952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AutoShape 4"/>
          <p:cNvSpPr>
            <a:spLocks noChangeArrowheads="1"/>
          </p:cNvSpPr>
          <p:nvPr/>
        </p:nvSpPr>
        <p:spPr bwMode="auto">
          <a:xfrm>
            <a:off x="253704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46788" name="Picture 6"/>
          <p:cNvPicPr>
            <a:picLocks noChangeAspect="1" noChangeArrowheads="1"/>
          </p:cNvPicPr>
          <p:nvPr/>
        </p:nvPicPr>
        <p:blipFill>
          <a:blip r:embed="rId3" cstate="print"/>
          <a:srcRect/>
          <a:stretch>
            <a:fillRect/>
          </a:stretch>
        </p:blipFill>
        <p:spPr bwMode="auto">
          <a:xfrm>
            <a:off x="3276600" y="1447800"/>
            <a:ext cx="2571750" cy="5000625"/>
          </a:xfrm>
          <a:prstGeom prst="rect">
            <a:avLst/>
          </a:prstGeom>
          <a:noFill/>
          <a:ln w="9525">
            <a:noFill/>
            <a:miter lim="800000"/>
            <a:headEnd/>
            <a:tailEnd/>
          </a:ln>
        </p:spPr>
      </p:pic>
      <p:pic>
        <p:nvPicPr>
          <p:cNvPr id="246789" name="Picture 7"/>
          <p:cNvPicPr>
            <a:picLocks noChangeAspect="1" noChangeArrowheads="1"/>
          </p:cNvPicPr>
          <p:nvPr/>
        </p:nvPicPr>
        <p:blipFill>
          <a:blip r:embed="rId4" cstate="print"/>
          <a:srcRect/>
          <a:stretch>
            <a:fillRect/>
          </a:stretch>
        </p:blipFill>
        <p:spPr bwMode="auto">
          <a:xfrm>
            <a:off x="1295400" y="3429000"/>
            <a:ext cx="768350" cy="390525"/>
          </a:xfrm>
          <a:prstGeom prst="rect">
            <a:avLst/>
          </a:prstGeom>
          <a:noFill/>
          <a:ln w="9525">
            <a:noFill/>
            <a:miter lim="800000"/>
            <a:headEnd/>
            <a:tailEnd/>
          </a:ln>
        </p:spPr>
      </p:pic>
      <p:pic>
        <p:nvPicPr>
          <p:cNvPr id="246790" name="Picture 9"/>
          <p:cNvPicPr>
            <a:picLocks noChangeAspect="1" noChangeArrowheads="1"/>
          </p:cNvPicPr>
          <p:nvPr/>
        </p:nvPicPr>
        <p:blipFill>
          <a:blip r:embed="rId5" cstate="print"/>
          <a:srcRect/>
          <a:stretch>
            <a:fillRect/>
          </a:stretch>
        </p:blipFill>
        <p:spPr bwMode="auto">
          <a:xfrm>
            <a:off x="1066800" y="2209800"/>
            <a:ext cx="1152525" cy="393700"/>
          </a:xfrm>
          <a:prstGeom prst="rect">
            <a:avLst/>
          </a:prstGeom>
          <a:noFill/>
          <a:ln w="9525">
            <a:noFill/>
            <a:miter lim="800000"/>
            <a:headEnd/>
            <a:tailEnd/>
          </a:ln>
        </p:spPr>
      </p:pic>
      <p:pic>
        <p:nvPicPr>
          <p:cNvPr id="246791" name="Picture 10"/>
          <p:cNvPicPr>
            <a:picLocks noChangeAspect="1" noChangeArrowheads="1"/>
          </p:cNvPicPr>
          <p:nvPr/>
        </p:nvPicPr>
        <p:blipFill>
          <a:blip r:embed="rId6" cstate="print"/>
          <a:srcRect/>
          <a:stretch>
            <a:fillRect/>
          </a:stretch>
        </p:blipFill>
        <p:spPr bwMode="auto">
          <a:xfrm>
            <a:off x="685800" y="4800600"/>
            <a:ext cx="1909763" cy="393700"/>
          </a:xfrm>
          <a:prstGeom prst="rect">
            <a:avLst/>
          </a:prstGeom>
          <a:noFill/>
          <a:ln w="9525">
            <a:noFill/>
            <a:miter lim="800000"/>
            <a:headEnd/>
            <a:tailEnd/>
          </a:ln>
        </p:spPr>
      </p:pic>
      <p:pic>
        <p:nvPicPr>
          <p:cNvPr id="246792" name="Picture 12"/>
          <p:cNvPicPr>
            <a:picLocks noChangeAspect="1" noChangeArrowheads="1"/>
          </p:cNvPicPr>
          <p:nvPr/>
        </p:nvPicPr>
        <p:blipFill>
          <a:blip r:embed="rId7" cstate="print"/>
          <a:srcRect/>
          <a:stretch>
            <a:fillRect/>
          </a:stretch>
        </p:blipFill>
        <p:spPr bwMode="auto">
          <a:xfrm>
            <a:off x="6858000" y="2209800"/>
            <a:ext cx="776288" cy="776288"/>
          </a:xfrm>
          <a:prstGeom prst="rect">
            <a:avLst/>
          </a:prstGeom>
          <a:noFill/>
          <a:ln w="9525">
            <a:noFill/>
            <a:miter lim="800000"/>
            <a:headEnd/>
            <a:tailEnd/>
          </a:ln>
        </p:spPr>
      </p:pic>
      <p:pic>
        <p:nvPicPr>
          <p:cNvPr id="246793" name="Picture 13"/>
          <p:cNvPicPr>
            <a:picLocks noChangeAspect="1" noChangeArrowheads="1"/>
          </p:cNvPicPr>
          <p:nvPr/>
        </p:nvPicPr>
        <p:blipFill>
          <a:blip r:embed="rId8" cstate="print"/>
          <a:srcRect/>
          <a:stretch>
            <a:fillRect/>
          </a:stretch>
        </p:blipFill>
        <p:spPr bwMode="auto">
          <a:xfrm>
            <a:off x="6705600" y="4114800"/>
            <a:ext cx="1160463" cy="1160463"/>
          </a:xfrm>
          <a:prstGeom prst="rect">
            <a:avLst/>
          </a:prstGeom>
          <a:noFill/>
          <a:ln w="9525">
            <a:noFill/>
            <a:miter lim="800000"/>
            <a:headEnd/>
            <a:tailEnd/>
          </a:ln>
        </p:spPr>
      </p:pic>
      <p:sp>
        <p:nvSpPr>
          <p:cNvPr id="246794" name="Text Box 14"/>
          <p:cNvSpPr txBox="1">
            <a:spLocks noChangeArrowheads="1"/>
          </p:cNvSpPr>
          <p:nvPr/>
        </p:nvSpPr>
        <p:spPr bwMode="auto">
          <a:xfrm>
            <a:off x="692150" y="3886200"/>
            <a:ext cx="1981200" cy="415498"/>
          </a:xfrm>
          <a:prstGeom prst="rect">
            <a:avLst/>
          </a:prstGeom>
          <a:noFill/>
          <a:ln w="9525">
            <a:noFill/>
            <a:miter lim="800000"/>
            <a:headEnd/>
            <a:tailEnd/>
          </a:ln>
        </p:spPr>
        <p:txBody>
          <a:bodyPr wrap="square">
            <a:spAutoFit/>
          </a:bodyPr>
          <a:lstStyle/>
          <a:p>
            <a:pPr algn="ctr" eaLnBrk="0" hangingPunct="0">
              <a:spcBef>
                <a:spcPct val="50000"/>
              </a:spcBef>
            </a:pPr>
            <a:r>
              <a:rPr lang="en-US" sz="2100" b="1" dirty="0">
                <a:solidFill>
                  <a:srgbClr val="000000"/>
                </a:solidFill>
              </a:rPr>
              <a:t>non-</a:t>
            </a:r>
            <a:r>
              <a:rPr lang="en-US" sz="2100" b="1" dirty="0" err="1">
                <a:solidFill>
                  <a:srgbClr val="000000"/>
                </a:solidFill>
              </a:rPr>
              <a:t>centrered</a:t>
            </a:r>
            <a:endParaRPr lang="en-US" sz="2100" b="1" dirty="0">
              <a:solidFill>
                <a:srgbClr val="000000"/>
              </a:solidFill>
            </a:endParaRPr>
          </a:p>
        </p:txBody>
      </p:sp>
      <p:sp>
        <p:nvSpPr>
          <p:cNvPr id="246795" name="Text Box 15"/>
          <p:cNvSpPr txBox="1">
            <a:spLocks noChangeArrowheads="1"/>
          </p:cNvSpPr>
          <p:nvPr/>
        </p:nvSpPr>
        <p:spPr bwMode="auto">
          <a:xfrm>
            <a:off x="843264" y="2654006"/>
            <a:ext cx="1524000" cy="415498"/>
          </a:xfrm>
          <a:prstGeom prst="rect">
            <a:avLst/>
          </a:prstGeom>
          <a:noFill/>
          <a:ln w="9525">
            <a:noFill/>
            <a:miter lim="800000"/>
            <a:headEnd/>
            <a:tailEnd/>
          </a:ln>
        </p:spPr>
        <p:txBody>
          <a:bodyPr>
            <a:spAutoFit/>
          </a:bodyPr>
          <a:lstStyle/>
          <a:p>
            <a:pPr algn="ctr" eaLnBrk="0" hangingPunct="0">
              <a:spcBef>
                <a:spcPct val="50000"/>
              </a:spcBef>
            </a:pPr>
            <a:r>
              <a:rPr lang="en-US" sz="2100" b="1" dirty="0">
                <a:solidFill>
                  <a:srgbClr val="000000"/>
                </a:solidFill>
              </a:rPr>
              <a:t>centered</a:t>
            </a:r>
          </a:p>
        </p:txBody>
      </p:sp>
      <p:sp>
        <p:nvSpPr>
          <p:cNvPr id="246796" name="Text Box 16"/>
          <p:cNvSpPr txBox="1">
            <a:spLocks noChangeArrowheads="1"/>
          </p:cNvSpPr>
          <p:nvPr/>
        </p:nvSpPr>
        <p:spPr bwMode="auto">
          <a:xfrm>
            <a:off x="614363" y="5300723"/>
            <a:ext cx="1981200" cy="415498"/>
          </a:xfrm>
          <a:prstGeom prst="rect">
            <a:avLst/>
          </a:prstGeom>
          <a:noFill/>
          <a:ln w="9525">
            <a:noFill/>
            <a:miter lim="800000"/>
            <a:headEnd/>
            <a:tailEnd/>
          </a:ln>
        </p:spPr>
        <p:txBody>
          <a:bodyPr>
            <a:spAutoFit/>
          </a:bodyPr>
          <a:lstStyle/>
          <a:p>
            <a:pPr algn="ctr" eaLnBrk="0" hangingPunct="0">
              <a:spcBef>
                <a:spcPct val="50000"/>
              </a:spcBef>
            </a:pPr>
            <a:r>
              <a:rPr lang="en-US" sz="2100" b="1" dirty="0">
                <a:solidFill>
                  <a:srgbClr val="000000"/>
                </a:solidFill>
              </a:rPr>
              <a:t>corrected cubic</a:t>
            </a:r>
          </a:p>
        </p:txBody>
      </p:sp>
      <p:sp>
        <p:nvSpPr>
          <p:cNvPr id="246797" name="Text Box 17"/>
          <p:cNvSpPr txBox="1">
            <a:spLocks noChangeArrowheads="1"/>
          </p:cNvSpPr>
          <p:nvPr/>
        </p:nvSpPr>
        <p:spPr bwMode="auto">
          <a:xfrm>
            <a:off x="6484144" y="3069504"/>
            <a:ext cx="1524000" cy="415498"/>
          </a:xfrm>
          <a:prstGeom prst="rect">
            <a:avLst/>
          </a:prstGeom>
          <a:noFill/>
          <a:ln w="9525">
            <a:noFill/>
            <a:miter lim="800000"/>
            <a:headEnd/>
            <a:tailEnd/>
          </a:ln>
        </p:spPr>
        <p:txBody>
          <a:bodyPr>
            <a:spAutoFit/>
          </a:bodyPr>
          <a:lstStyle/>
          <a:p>
            <a:pPr algn="ctr" eaLnBrk="0" hangingPunct="0">
              <a:spcBef>
                <a:spcPct val="50000"/>
              </a:spcBef>
            </a:pPr>
            <a:r>
              <a:rPr lang="en-US" sz="2100" b="1" dirty="0">
                <a:solidFill>
                  <a:srgbClr val="000000"/>
                </a:solidFill>
              </a:rPr>
              <a:t>diagonal</a:t>
            </a:r>
          </a:p>
        </p:txBody>
      </p:sp>
      <p:sp>
        <p:nvSpPr>
          <p:cNvPr id="246798" name="Text Box 18"/>
          <p:cNvSpPr txBox="1">
            <a:spLocks noChangeArrowheads="1"/>
          </p:cNvSpPr>
          <p:nvPr/>
        </p:nvSpPr>
        <p:spPr bwMode="auto">
          <a:xfrm>
            <a:off x="6523831" y="5408538"/>
            <a:ext cx="1524000" cy="415498"/>
          </a:xfrm>
          <a:prstGeom prst="rect">
            <a:avLst/>
          </a:prstGeom>
          <a:noFill/>
          <a:ln w="9525">
            <a:noFill/>
            <a:miter lim="800000"/>
            <a:headEnd/>
            <a:tailEnd/>
          </a:ln>
        </p:spPr>
        <p:txBody>
          <a:bodyPr>
            <a:spAutoFit/>
          </a:bodyPr>
          <a:lstStyle/>
          <a:p>
            <a:pPr algn="ctr" eaLnBrk="0" hangingPunct="0">
              <a:spcBef>
                <a:spcPct val="50000"/>
              </a:spcBef>
            </a:pPr>
            <a:r>
              <a:rPr lang="en-US" sz="2100" b="1" dirty="0">
                <a:solidFill>
                  <a:srgbClr val="000000"/>
                </a:solidFill>
              </a:rPr>
              <a:t>Sobel</a:t>
            </a:r>
          </a:p>
        </p:txBody>
      </p:sp>
      <p:sp>
        <p:nvSpPr>
          <p:cNvPr id="32" name="Oval 31"/>
          <p:cNvSpPr/>
          <p:nvPr/>
        </p:nvSpPr>
        <p:spPr>
          <a:xfrm>
            <a:off x="762000" y="1828800"/>
            <a:ext cx="1752600" cy="14025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F6D525B-28EA-064D-BF77-DE93FDD90D02}"/>
              </a:ext>
            </a:extLst>
          </p:cNvPr>
          <p:cNvGrpSpPr/>
          <p:nvPr/>
        </p:nvGrpSpPr>
        <p:grpSpPr>
          <a:xfrm>
            <a:off x="104685" y="451866"/>
            <a:ext cx="8604098" cy="707886"/>
            <a:chOff x="30705" y="279260"/>
            <a:chExt cx="8604098" cy="707886"/>
          </a:xfrm>
        </p:grpSpPr>
        <p:sp>
          <p:nvSpPr>
            <p:cNvPr id="36" name="TextBox 35">
              <a:extLst>
                <a:ext uri="{FF2B5EF4-FFF2-40B4-BE49-F238E27FC236}">
                  <a16:creationId xmlns:a16="http://schemas.microsoft.com/office/drawing/2014/main" id="{9B691745-1D84-044E-9CC1-824E3B4C0477}"/>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7" name="TextBox 36">
              <a:extLst>
                <a:ext uri="{FF2B5EF4-FFF2-40B4-BE49-F238E27FC236}">
                  <a16:creationId xmlns:a16="http://schemas.microsoft.com/office/drawing/2014/main" id="{59FFA8A9-E2CC-B94D-90DC-2654DC866004}"/>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8" name="TextBox 37">
              <a:extLst>
                <a:ext uri="{FF2B5EF4-FFF2-40B4-BE49-F238E27FC236}">
                  <a16:creationId xmlns:a16="http://schemas.microsoft.com/office/drawing/2014/main" id="{D71B1A49-3AB6-0848-9914-BDD59A30F91E}"/>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9" name="TextBox 38">
              <a:extLst>
                <a:ext uri="{FF2B5EF4-FFF2-40B4-BE49-F238E27FC236}">
                  <a16:creationId xmlns:a16="http://schemas.microsoft.com/office/drawing/2014/main" id="{7E5A5B80-F6A3-3543-B32F-1E81CF9736B1}"/>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40" name="TextBox 39">
              <a:extLst>
                <a:ext uri="{FF2B5EF4-FFF2-40B4-BE49-F238E27FC236}">
                  <a16:creationId xmlns:a16="http://schemas.microsoft.com/office/drawing/2014/main" id="{EFE6C267-32AA-E947-8C25-630D82EFF7B0}"/>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41" name="TextBox 40">
              <a:extLst>
                <a:ext uri="{FF2B5EF4-FFF2-40B4-BE49-F238E27FC236}">
                  <a16:creationId xmlns:a16="http://schemas.microsoft.com/office/drawing/2014/main" id="{0E8FAD8A-DF9E-484A-9EAA-21A6CBDAB21C}"/>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42" name="TextBox 41">
              <a:extLst>
                <a:ext uri="{FF2B5EF4-FFF2-40B4-BE49-F238E27FC236}">
                  <a16:creationId xmlns:a16="http://schemas.microsoft.com/office/drawing/2014/main" id="{514AB94A-98DC-E549-8429-D29ACB413480}"/>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43" name="TextBox 42">
              <a:extLst>
                <a:ext uri="{FF2B5EF4-FFF2-40B4-BE49-F238E27FC236}">
                  <a16:creationId xmlns:a16="http://schemas.microsoft.com/office/drawing/2014/main" id="{6C34FF32-BB9E-0C40-9CA2-56396931D5CA}"/>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44" name="Straight Arrow Connector 43">
              <a:extLst>
                <a:ext uri="{FF2B5EF4-FFF2-40B4-BE49-F238E27FC236}">
                  <a16:creationId xmlns:a16="http://schemas.microsoft.com/office/drawing/2014/main" id="{48ADA751-24DE-9A45-A30C-1DEA6989AEBE}"/>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829FE7F-AD10-6044-84DD-A8D73D9AE17E}"/>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71208FE-ABD6-8340-B061-11080FABB3D7}"/>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8C28663-EA4F-8242-9A5A-191E5A12E1D1}"/>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40B996F-9E01-6C41-86DF-D742A65BBACB}"/>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84D83F8B-5D48-FD4E-B4AF-6B96E3D9A943}"/>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DCBA0D8-CAFF-AE46-AB41-CAD54D7CFED0}"/>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1" name="TextBox 50">
            <a:extLst>
              <a:ext uri="{FF2B5EF4-FFF2-40B4-BE49-F238E27FC236}">
                <a16:creationId xmlns:a16="http://schemas.microsoft.com/office/drawing/2014/main" id="{744DA700-625F-5745-B156-7642DFB1901F}"/>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175517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289629" y="1600200"/>
            <a:ext cx="6321039" cy="4781532"/>
          </a:xfrm>
        </p:spPr>
        <p:txBody>
          <a:bodyPr>
            <a:normAutofit/>
          </a:bodyPr>
          <a:lstStyle/>
          <a:p>
            <a:pPr eaLnBrk="1" hangingPunct="1"/>
            <a:r>
              <a:rPr lang="en-US" dirty="0"/>
              <a:t>Histograms of Oriented Gradients</a:t>
            </a:r>
          </a:p>
          <a:p>
            <a:pPr lvl="1" eaLnBrk="1" hangingPunct="1">
              <a:buFontTx/>
              <a:buChar char="-"/>
            </a:pPr>
            <a:r>
              <a:rPr lang="en-US" dirty="0"/>
              <a:t>Orientation-based: 9 intervals for orientations between [0</a:t>
            </a:r>
            <a:r>
              <a:rPr lang="en-US" baseline="30000" dirty="0"/>
              <a:t>o</a:t>
            </a:r>
            <a:r>
              <a:rPr lang="en-US" dirty="0"/>
              <a:t>, 180</a:t>
            </a:r>
            <a:r>
              <a:rPr lang="en-US" baseline="30000" dirty="0"/>
              <a:t>o</a:t>
            </a:r>
            <a:r>
              <a:rPr lang="en-US" dirty="0"/>
              <a:t>]</a:t>
            </a:r>
          </a:p>
          <a:p>
            <a:pPr lvl="1" eaLnBrk="1" hangingPunct="1">
              <a:buFontTx/>
              <a:buChar char="-"/>
            </a:pPr>
            <a:endParaRPr lang="en-US" dirty="0"/>
          </a:p>
          <a:p>
            <a:pPr lvl="1" eaLnBrk="1" hangingPunct="1">
              <a:buFontTx/>
              <a:buChar char="-"/>
            </a:pPr>
            <a:r>
              <a:rPr lang="en-US" dirty="0"/>
              <a:t>Cell-based</a:t>
            </a:r>
          </a:p>
          <a:p>
            <a:pPr marL="457200" lvl="1" indent="0" eaLnBrk="1" hangingPunct="1">
              <a:buNone/>
            </a:pPr>
            <a:endParaRPr lang="en-US" dirty="0"/>
          </a:p>
          <a:p>
            <a:pPr marL="457200" lvl="1" indent="0" eaLnBrk="1" hangingPunct="1">
              <a:buNone/>
            </a:pPr>
            <a:r>
              <a:rPr lang="en-US" dirty="0"/>
              <a:t>- The contribution of each pixel is directly proportional with gradient magnitude</a:t>
            </a:r>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 name="Picture 1" descr="histogramHO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190" y="2163788"/>
            <a:ext cx="1745536" cy="1236702"/>
          </a:xfrm>
          <a:prstGeom prst="rect">
            <a:avLst/>
          </a:prstGeom>
        </p:spPr>
      </p:pic>
      <p:pic>
        <p:nvPicPr>
          <p:cNvPr id="26" name="Picture 8"/>
          <p:cNvPicPr>
            <a:picLocks noChangeAspect="1" noChangeArrowheads="1"/>
          </p:cNvPicPr>
          <p:nvPr/>
        </p:nvPicPr>
        <p:blipFill>
          <a:blip r:embed="rId4" cstate="print"/>
          <a:srcRect/>
          <a:stretch>
            <a:fillRect/>
          </a:stretch>
        </p:blipFill>
        <p:spPr bwMode="auto">
          <a:xfrm>
            <a:off x="6717601" y="3507311"/>
            <a:ext cx="1152525" cy="1152525"/>
          </a:xfrm>
          <a:prstGeom prst="rect">
            <a:avLst/>
          </a:prstGeom>
          <a:noFill/>
          <a:ln w="9525">
            <a:noFill/>
            <a:miter lim="800000"/>
            <a:headEnd/>
            <a:tailEnd/>
          </a:ln>
        </p:spPr>
      </p:pic>
      <p:grpSp>
        <p:nvGrpSpPr>
          <p:cNvPr id="28" name="Group 27">
            <a:extLst>
              <a:ext uri="{FF2B5EF4-FFF2-40B4-BE49-F238E27FC236}">
                <a16:creationId xmlns:a16="http://schemas.microsoft.com/office/drawing/2014/main" id="{C68F8FBD-1EE6-9649-BFAC-6AA32CDEA0D6}"/>
              </a:ext>
            </a:extLst>
          </p:cNvPr>
          <p:cNvGrpSpPr/>
          <p:nvPr/>
        </p:nvGrpSpPr>
        <p:grpSpPr>
          <a:xfrm>
            <a:off x="104685" y="451866"/>
            <a:ext cx="8604098" cy="707886"/>
            <a:chOff x="30705" y="279260"/>
            <a:chExt cx="8604098" cy="707886"/>
          </a:xfrm>
        </p:grpSpPr>
        <p:sp>
          <p:nvSpPr>
            <p:cNvPr id="29" name="TextBox 28">
              <a:extLst>
                <a:ext uri="{FF2B5EF4-FFF2-40B4-BE49-F238E27FC236}">
                  <a16:creationId xmlns:a16="http://schemas.microsoft.com/office/drawing/2014/main" id="{76F387FC-5800-8C43-839C-6F6BE0CBDF83}"/>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0" name="TextBox 29">
              <a:extLst>
                <a:ext uri="{FF2B5EF4-FFF2-40B4-BE49-F238E27FC236}">
                  <a16:creationId xmlns:a16="http://schemas.microsoft.com/office/drawing/2014/main" id="{07F6A271-D0BE-A24B-8EAF-DE90A39A768A}"/>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1" name="TextBox 30">
              <a:extLst>
                <a:ext uri="{FF2B5EF4-FFF2-40B4-BE49-F238E27FC236}">
                  <a16:creationId xmlns:a16="http://schemas.microsoft.com/office/drawing/2014/main" id="{571D56D3-9049-1C47-BFAA-90F1EB2B6D3C}"/>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2" name="TextBox 31">
              <a:extLst>
                <a:ext uri="{FF2B5EF4-FFF2-40B4-BE49-F238E27FC236}">
                  <a16:creationId xmlns:a16="http://schemas.microsoft.com/office/drawing/2014/main" id="{08BE427E-A319-524B-8FAB-4F96191BEACC}"/>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3" name="TextBox 32">
              <a:extLst>
                <a:ext uri="{FF2B5EF4-FFF2-40B4-BE49-F238E27FC236}">
                  <a16:creationId xmlns:a16="http://schemas.microsoft.com/office/drawing/2014/main" id="{930DA323-A7AE-D54E-BF6E-1E0E8A851567}"/>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4" name="TextBox 33">
              <a:extLst>
                <a:ext uri="{FF2B5EF4-FFF2-40B4-BE49-F238E27FC236}">
                  <a16:creationId xmlns:a16="http://schemas.microsoft.com/office/drawing/2014/main" id="{A8DD6834-C712-E34A-836D-715EA5F30A72}"/>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35" name="TextBox 34">
              <a:extLst>
                <a:ext uri="{FF2B5EF4-FFF2-40B4-BE49-F238E27FC236}">
                  <a16:creationId xmlns:a16="http://schemas.microsoft.com/office/drawing/2014/main" id="{44277C03-1127-4D4B-BAC8-A3904543C9DA}"/>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36" name="TextBox 35">
              <a:extLst>
                <a:ext uri="{FF2B5EF4-FFF2-40B4-BE49-F238E27FC236}">
                  <a16:creationId xmlns:a16="http://schemas.microsoft.com/office/drawing/2014/main" id="{C3AB926C-1F2B-0945-BA5B-3C42686B11F4}"/>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37" name="Straight Arrow Connector 36">
              <a:extLst>
                <a:ext uri="{FF2B5EF4-FFF2-40B4-BE49-F238E27FC236}">
                  <a16:creationId xmlns:a16="http://schemas.microsoft.com/office/drawing/2014/main" id="{BA9CE24C-D340-F448-B85F-3580DAD48E24}"/>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B1DC622-E897-B549-976A-F14657499630}"/>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C60E162-F0BE-2444-B07D-EB013AA3EE21}"/>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4F963A-1B0B-A44B-8EB1-88E08A77C39E}"/>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266420B-F7BC-1D43-B391-29093EC34965}"/>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6CDE199A-F364-CB48-8E03-09424BDF617C}"/>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15D3451-04DD-474B-8CD8-7224717BD450}"/>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41649ED8-A19C-584F-A4BC-6980E193D651}"/>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412996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8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111789" y="1529029"/>
            <a:ext cx="6125716" cy="4109771"/>
          </a:xfrm>
        </p:spPr>
        <p:txBody>
          <a:bodyPr>
            <a:normAutofit/>
          </a:bodyPr>
          <a:lstStyle/>
          <a:p>
            <a:r>
              <a:rPr lang="en-US" dirty="0"/>
              <a:t>Histograms of Oriented Gradients</a:t>
            </a:r>
          </a:p>
          <a:p>
            <a:pPr lvl="1" eaLnBrk="1" hangingPunct="1">
              <a:buFontTx/>
              <a:buChar char="-"/>
            </a:pPr>
            <a:r>
              <a:rPr lang="en-US" dirty="0"/>
              <a:t>Trilinear interpolation:</a:t>
            </a:r>
          </a:p>
          <a:p>
            <a:pPr lvl="1" eaLnBrk="1" hangingPunct="1">
              <a:buFontTx/>
              <a:buChar char="-"/>
            </a:pPr>
            <a:endParaRPr lang="en-US" dirty="0"/>
          </a:p>
          <a:p>
            <a:pPr lvl="2">
              <a:buFontTx/>
              <a:buChar char="-"/>
            </a:pPr>
            <a:r>
              <a:rPr lang="en-US" dirty="0"/>
              <a:t>linear based on orientation</a:t>
            </a:r>
          </a:p>
          <a:p>
            <a:pPr lvl="2">
              <a:buFontTx/>
              <a:buChar char="-"/>
            </a:pPr>
            <a:endParaRPr lang="en-US" dirty="0"/>
          </a:p>
          <a:p>
            <a:pPr lvl="2">
              <a:buFontTx/>
              <a:buChar char="-"/>
            </a:pPr>
            <a:endParaRPr lang="en-US" dirty="0"/>
          </a:p>
          <a:p>
            <a:pPr lvl="2">
              <a:buFontTx/>
              <a:buChar char="-"/>
            </a:pPr>
            <a:endParaRPr lang="en-US" dirty="0"/>
          </a:p>
          <a:p>
            <a:pPr lvl="2">
              <a:buFontTx/>
              <a:buChar char="-"/>
            </a:pPr>
            <a:r>
              <a:rPr lang="en-US" dirty="0"/>
              <a:t>bilinear based on cells</a:t>
            </a:r>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6" name="Picture 10" descr="cellhistograms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79355" t="8851" b="15151"/>
          <a:stretch/>
        </p:blipFill>
        <p:spPr bwMode="auto">
          <a:xfrm>
            <a:off x="5105204" y="2802503"/>
            <a:ext cx="887177" cy="1154590"/>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10" descr="cellhistogramsperspective"/>
          <p:cNvPicPr>
            <a:picLocks noChangeAspect="1" noChangeArrowheads="1"/>
          </p:cNvPicPr>
          <p:nvPr/>
        </p:nvPicPr>
        <p:blipFill rotWithShape="1">
          <a:blip r:embed="rId3">
            <a:extLst>
              <a:ext uri="{28A0092B-C50C-407E-A947-70E740481C1C}">
                <a14:useLocalDpi xmlns:a14="http://schemas.microsoft.com/office/drawing/2010/main" val="0"/>
              </a:ext>
            </a:extLst>
          </a:blip>
          <a:srcRect l="3400" r="20400"/>
          <a:stretch/>
        </p:blipFill>
        <p:spPr bwMode="auto">
          <a:xfrm>
            <a:off x="4166037" y="4337679"/>
            <a:ext cx="3274523" cy="1519237"/>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12" descr="Given the two red points, the blue line is the linear interpolant between the points, and the value y at x may be found by linear interpolation.">
            <a:hlinkClick r:id="rId4" tooltip="Given the two red points, the blue line is the linear interpolant between the points, and the value y at x may be found by linear interpolation."/>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6958" y="2802503"/>
            <a:ext cx="1506966" cy="1205200"/>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4" descr="Image:Bilinear interpolation.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7461550" y="4320460"/>
            <a:ext cx="1570661" cy="1504968"/>
          </a:xfrm>
          <a:prstGeom prst="rect">
            <a:avLst/>
          </a:prstGeom>
          <a:noFill/>
          <a:ln/>
          <a:extLs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grpSp>
        <p:nvGrpSpPr>
          <p:cNvPr id="31" name="Group 30">
            <a:extLst>
              <a:ext uri="{FF2B5EF4-FFF2-40B4-BE49-F238E27FC236}">
                <a16:creationId xmlns:a16="http://schemas.microsoft.com/office/drawing/2014/main" id="{B39719B7-0EC6-094F-BBD1-13C372944321}"/>
              </a:ext>
            </a:extLst>
          </p:cNvPr>
          <p:cNvGrpSpPr/>
          <p:nvPr/>
        </p:nvGrpSpPr>
        <p:grpSpPr>
          <a:xfrm>
            <a:off x="104685" y="451866"/>
            <a:ext cx="8604098" cy="707886"/>
            <a:chOff x="30705" y="279260"/>
            <a:chExt cx="8604098" cy="707886"/>
          </a:xfrm>
        </p:grpSpPr>
        <p:sp>
          <p:nvSpPr>
            <p:cNvPr id="32" name="TextBox 31">
              <a:extLst>
                <a:ext uri="{FF2B5EF4-FFF2-40B4-BE49-F238E27FC236}">
                  <a16:creationId xmlns:a16="http://schemas.microsoft.com/office/drawing/2014/main" id="{C23D6825-91CC-9D48-A1EF-A7CE4A81A6B3}"/>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3" name="TextBox 32">
              <a:extLst>
                <a:ext uri="{FF2B5EF4-FFF2-40B4-BE49-F238E27FC236}">
                  <a16:creationId xmlns:a16="http://schemas.microsoft.com/office/drawing/2014/main" id="{DEC85901-C089-C24F-BEDC-93654482C4F7}"/>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4" name="TextBox 33">
              <a:extLst>
                <a:ext uri="{FF2B5EF4-FFF2-40B4-BE49-F238E27FC236}">
                  <a16:creationId xmlns:a16="http://schemas.microsoft.com/office/drawing/2014/main" id="{F0CA984D-40F0-E84C-B885-FC0B910D63CF}"/>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5" name="TextBox 34">
              <a:extLst>
                <a:ext uri="{FF2B5EF4-FFF2-40B4-BE49-F238E27FC236}">
                  <a16:creationId xmlns:a16="http://schemas.microsoft.com/office/drawing/2014/main" id="{0206CC87-7C0E-DC42-A9DA-C4655E7951BB}"/>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6" name="TextBox 35">
              <a:extLst>
                <a:ext uri="{FF2B5EF4-FFF2-40B4-BE49-F238E27FC236}">
                  <a16:creationId xmlns:a16="http://schemas.microsoft.com/office/drawing/2014/main" id="{53E75F03-47AE-6E43-AAEF-12AA3CB4F47A}"/>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7" name="TextBox 36">
              <a:extLst>
                <a:ext uri="{FF2B5EF4-FFF2-40B4-BE49-F238E27FC236}">
                  <a16:creationId xmlns:a16="http://schemas.microsoft.com/office/drawing/2014/main" id="{84B7C160-C21A-404E-B535-F4C85B055A37}"/>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38" name="TextBox 37">
              <a:extLst>
                <a:ext uri="{FF2B5EF4-FFF2-40B4-BE49-F238E27FC236}">
                  <a16:creationId xmlns:a16="http://schemas.microsoft.com/office/drawing/2014/main" id="{386517A8-A86E-984A-8CFC-37F30164D6E8}"/>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39" name="TextBox 38">
              <a:extLst>
                <a:ext uri="{FF2B5EF4-FFF2-40B4-BE49-F238E27FC236}">
                  <a16:creationId xmlns:a16="http://schemas.microsoft.com/office/drawing/2014/main" id="{0B8B8684-484F-B542-A6F9-BC9219A0456F}"/>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40" name="Straight Arrow Connector 39">
              <a:extLst>
                <a:ext uri="{FF2B5EF4-FFF2-40B4-BE49-F238E27FC236}">
                  <a16:creationId xmlns:a16="http://schemas.microsoft.com/office/drawing/2014/main" id="{515A6724-8285-D047-B6FE-3EC5591F9B49}"/>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3A1F1DD3-3C1A-CB4A-840A-0FFA72E28BFE}"/>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0FA6D880-E3E4-CA4F-9CEE-211757FF4613}"/>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EFC5119-8902-6548-855C-AC85B181C46F}"/>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397BA572-3D50-F340-9028-0F6A3F3CA726}"/>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3D301CB-F4E8-CD47-8FDA-FF0D2C0E734C}"/>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B91DADD-A55E-8244-A645-397E671727EA}"/>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7" name="TextBox 46">
            <a:extLst>
              <a:ext uri="{FF2B5EF4-FFF2-40B4-BE49-F238E27FC236}">
                <a16:creationId xmlns:a16="http://schemas.microsoft.com/office/drawing/2014/main" id="{8DA73536-2A15-5C40-9B01-7890B73F45FB}"/>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331392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8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8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7810">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body" idx="1"/>
          </p:nvPr>
        </p:nvSpPr>
        <p:spPr>
          <a:xfrm>
            <a:off x="138164" y="1600200"/>
            <a:ext cx="6587629" cy="5043668"/>
          </a:xfrm>
        </p:spPr>
        <p:txBody>
          <a:bodyPr>
            <a:normAutofit fontScale="77500" lnSpcReduction="20000"/>
          </a:bodyPr>
          <a:lstStyle/>
          <a:p>
            <a:pPr eaLnBrk="1" hangingPunct="1"/>
            <a:r>
              <a:rPr lang="en-US" dirty="0"/>
              <a:t>Trilinear interpolation example:</a:t>
            </a:r>
          </a:p>
          <a:p>
            <a:pPr marL="540000" eaLnBrk="1" hangingPunct="1">
              <a:buFont typeface="Wingdings" pitchFamily="2" charset="2"/>
              <a:buChar char="Ø"/>
            </a:pPr>
            <a:r>
              <a:rPr lang="en-US" dirty="0"/>
              <a:t>linear based on orientation:</a:t>
            </a:r>
          </a:p>
          <a:p>
            <a:pPr marL="900000" lvl="3">
              <a:buFontTx/>
              <a:buChar char="-"/>
            </a:pPr>
            <a:r>
              <a:rPr lang="en-US" sz="2300" dirty="0" err="1"/>
              <a:t>Θ</a:t>
            </a:r>
            <a:r>
              <a:rPr lang="en-US" sz="2300" dirty="0"/>
              <a:t> = 85</a:t>
            </a:r>
            <a:r>
              <a:rPr lang="en-US" sz="2300" baseline="30000" dirty="0"/>
              <a:t>o</a:t>
            </a:r>
            <a:r>
              <a:rPr lang="en-US" sz="2300" dirty="0"/>
              <a:t> </a:t>
            </a:r>
          </a:p>
          <a:p>
            <a:pPr marL="900000" lvl="3">
              <a:buFontTx/>
              <a:buChar char="-"/>
            </a:pPr>
            <a:r>
              <a:rPr lang="en-US" sz="2300" dirty="0"/>
              <a:t>distances from centers 70</a:t>
            </a:r>
            <a:r>
              <a:rPr lang="en-US" sz="2300" baseline="30000" dirty="0"/>
              <a:t>o</a:t>
            </a:r>
            <a:r>
              <a:rPr lang="en-US" sz="2300" dirty="0"/>
              <a:t>, 90</a:t>
            </a:r>
            <a:r>
              <a:rPr lang="en-US" sz="2300" baseline="30000" dirty="0"/>
              <a:t>o</a:t>
            </a:r>
            <a:r>
              <a:rPr lang="en-US" sz="2300" dirty="0"/>
              <a:t> are 15</a:t>
            </a:r>
            <a:r>
              <a:rPr lang="en-US" sz="2300" baseline="30000" dirty="0"/>
              <a:t>o</a:t>
            </a:r>
            <a:r>
              <a:rPr lang="en-US" sz="2300" dirty="0"/>
              <a:t>, 5</a:t>
            </a:r>
            <a:r>
              <a:rPr lang="en-US" sz="2300" baseline="30000" dirty="0"/>
              <a:t>o</a:t>
            </a:r>
            <a:endParaRPr lang="en-US" sz="2300" dirty="0"/>
          </a:p>
          <a:p>
            <a:pPr marL="900000" lvl="3">
              <a:buFontTx/>
              <a:buChar char="-"/>
            </a:pPr>
            <a:r>
              <a:rPr lang="en-US" sz="2300" dirty="0"/>
              <a:t>5/20 = ¼ contribution in interval centered in 70</a:t>
            </a:r>
            <a:r>
              <a:rPr lang="en-US" sz="2300" baseline="30000" dirty="0"/>
              <a:t>o</a:t>
            </a:r>
            <a:endParaRPr lang="en-US" sz="2300" dirty="0"/>
          </a:p>
          <a:p>
            <a:pPr marL="900000" lvl="3">
              <a:buFontTx/>
              <a:buChar char="-"/>
            </a:pPr>
            <a:r>
              <a:rPr lang="en-US" sz="2300" dirty="0"/>
              <a:t>15/20 = ¾ contribution in interval centered in 90</a:t>
            </a:r>
            <a:r>
              <a:rPr lang="en-US" sz="2300" baseline="30000" dirty="0"/>
              <a:t>o</a:t>
            </a:r>
            <a:endParaRPr lang="en-US" sz="2300" dirty="0"/>
          </a:p>
          <a:p>
            <a:pPr marL="900000" lvl="3">
              <a:buFontTx/>
              <a:buChar char="-"/>
            </a:pPr>
            <a:r>
              <a:rPr lang="en-US" sz="2300" dirty="0"/>
              <a:t>soft-assignment</a:t>
            </a:r>
          </a:p>
          <a:p>
            <a:pPr lvl="3">
              <a:buFontTx/>
              <a:buChar char="-"/>
            </a:pPr>
            <a:endParaRPr lang="en-US" dirty="0"/>
          </a:p>
          <a:p>
            <a:pPr marL="540000" lvl="2" indent="-342900">
              <a:buFont typeface="Wingdings" pitchFamily="2" charset="2"/>
              <a:buChar char="Ø"/>
            </a:pPr>
            <a:r>
              <a:rPr lang="en-US" sz="3200" dirty="0"/>
              <a:t>bilinear based on cells:</a:t>
            </a:r>
          </a:p>
          <a:p>
            <a:pPr marL="900000" lvl="3">
              <a:buFontTx/>
              <a:buChar char="-"/>
            </a:pPr>
            <a:r>
              <a:rPr lang="en-US" sz="2300" dirty="0"/>
              <a:t>distances from centers: left – 2, right – 6, top – 2, down – 6</a:t>
            </a:r>
          </a:p>
          <a:p>
            <a:pPr marL="900000" lvl="3">
              <a:buFontTx/>
              <a:buChar char="-"/>
            </a:pPr>
            <a:r>
              <a:rPr lang="en-US" sz="2300" dirty="0"/>
              <a:t>partial contributions: 6/8 = ¾  - left, 2/8 = ¼ right</a:t>
            </a:r>
          </a:p>
          <a:p>
            <a:pPr marL="900000" lvl="3">
              <a:buFontTx/>
              <a:buChar char="-"/>
            </a:pPr>
            <a:r>
              <a:rPr lang="en-US" sz="2300" dirty="0"/>
              <a:t>partial contributions: 6/8 = ¾  - top, 2/8 = ¼ down</a:t>
            </a:r>
          </a:p>
          <a:p>
            <a:pPr marL="900000" lvl="3">
              <a:buFontTx/>
              <a:buChar char="-"/>
            </a:pPr>
            <a:r>
              <a:rPr lang="en-US" sz="2300" dirty="0"/>
              <a:t>total contributions:  </a:t>
            </a:r>
          </a:p>
          <a:p>
            <a:pPr marL="1440000" lvl="4">
              <a:buFontTx/>
              <a:buChar char="-"/>
            </a:pPr>
            <a:r>
              <a:rPr lang="en-US" sz="2300" dirty="0"/>
              <a:t>6/8 * 6/8 = 9/16 left – top</a:t>
            </a:r>
          </a:p>
          <a:p>
            <a:pPr marL="1440000" lvl="4">
              <a:buFontTx/>
              <a:buChar char="-"/>
            </a:pPr>
            <a:r>
              <a:rPr lang="en-US" sz="2300" dirty="0"/>
              <a:t>6/8 * 2/8 = 3/16 left – down</a:t>
            </a:r>
          </a:p>
          <a:p>
            <a:pPr marL="1440000" lvl="4">
              <a:buFontTx/>
              <a:buChar char="-"/>
            </a:pPr>
            <a:r>
              <a:rPr lang="en-US" sz="2300" dirty="0"/>
              <a:t>2/8 * 6/8 = 3/16 right – top</a:t>
            </a:r>
          </a:p>
          <a:p>
            <a:pPr marL="1440000" lvl="4">
              <a:buFontTx/>
              <a:buChar char="-"/>
            </a:pPr>
            <a:r>
              <a:rPr lang="en-US" sz="2300" dirty="0"/>
              <a:t>2/8 * 2/8 = 1/16 right -down</a:t>
            </a:r>
          </a:p>
        </p:txBody>
      </p:sp>
      <p:sp>
        <p:nvSpPr>
          <p:cNvPr id="247812" name="AutoShape 4"/>
          <p:cNvSpPr>
            <a:spLocks noChangeArrowheads="1"/>
          </p:cNvSpPr>
          <p:nvPr/>
        </p:nvSpPr>
        <p:spPr bwMode="auto">
          <a:xfrm>
            <a:off x="361395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8" name="Picture 4" descr="lin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1390" y="2208107"/>
            <a:ext cx="1622425" cy="1336675"/>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5" descr="bilin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8086" y="4183438"/>
            <a:ext cx="2198300" cy="21983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853533" y="3348199"/>
            <a:ext cx="1878022" cy="246221"/>
          </a:xfrm>
          <a:prstGeom prst="rect">
            <a:avLst/>
          </a:prstGeom>
          <a:solidFill>
            <a:schemeClr val="bg1"/>
          </a:solidFill>
        </p:spPr>
        <p:txBody>
          <a:bodyPr wrap="square" rtlCol="0">
            <a:spAutoFit/>
          </a:bodyPr>
          <a:lstStyle/>
          <a:p>
            <a:pPr algn="ctr"/>
            <a:r>
              <a:rPr lang="en-US" sz="1000" b="1" dirty="0" err="1"/>
              <a:t>Orientarea</a:t>
            </a:r>
            <a:r>
              <a:rPr lang="en-US" sz="1000" b="1" dirty="0"/>
              <a:t> </a:t>
            </a:r>
            <a:r>
              <a:rPr lang="en-US" sz="1000" b="1" dirty="0" err="1"/>
              <a:t>gradienților</a:t>
            </a:r>
            <a:endParaRPr lang="en-US" sz="1000" b="1" dirty="0"/>
          </a:p>
        </p:txBody>
      </p:sp>
      <p:grpSp>
        <p:nvGrpSpPr>
          <p:cNvPr id="27" name="Group 26">
            <a:extLst>
              <a:ext uri="{FF2B5EF4-FFF2-40B4-BE49-F238E27FC236}">
                <a16:creationId xmlns:a16="http://schemas.microsoft.com/office/drawing/2014/main" id="{BD0705EC-60CB-C041-8C07-C614C606FF12}"/>
              </a:ext>
            </a:extLst>
          </p:cNvPr>
          <p:cNvGrpSpPr/>
          <p:nvPr/>
        </p:nvGrpSpPr>
        <p:grpSpPr>
          <a:xfrm>
            <a:off x="104685" y="451866"/>
            <a:ext cx="8604098" cy="707886"/>
            <a:chOff x="30705" y="279260"/>
            <a:chExt cx="8604098" cy="707886"/>
          </a:xfrm>
        </p:grpSpPr>
        <p:sp>
          <p:nvSpPr>
            <p:cNvPr id="30" name="TextBox 29">
              <a:extLst>
                <a:ext uri="{FF2B5EF4-FFF2-40B4-BE49-F238E27FC236}">
                  <a16:creationId xmlns:a16="http://schemas.microsoft.com/office/drawing/2014/main" id="{E4EF7795-6C0E-3840-B727-AA29B0267FEA}"/>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1" name="TextBox 30">
              <a:extLst>
                <a:ext uri="{FF2B5EF4-FFF2-40B4-BE49-F238E27FC236}">
                  <a16:creationId xmlns:a16="http://schemas.microsoft.com/office/drawing/2014/main" id="{B81EB136-7B55-0842-98C5-768D7F03B592}"/>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2" name="TextBox 31">
              <a:extLst>
                <a:ext uri="{FF2B5EF4-FFF2-40B4-BE49-F238E27FC236}">
                  <a16:creationId xmlns:a16="http://schemas.microsoft.com/office/drawing/2014/main" id="{E662AEB9-3417-0D40-97B6-E428223C76F3}"/>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3" name="TextBox 32">
              <a:extLst>
                <a:ext uri="{FF2B5EF4-FFF2-40B4-BE49-F238E27FC236}">
                  <a16:creationId xmlns:a16="http://schemas.microsoft.com/office/drawing/2014/main" id="{CFF98815-2A56-0943-9FE6-78AEFF676D29}"/>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4" name="TextBox 33">
              <a:extLst>
                <a:ext uri="{FF2B5EF4-FFF2-40B4-BE49-F238E27FC236}">
                  <a16:creationId xmlns:a16="http://schemas.microsoft.com/office/drawing/2014/main" id="{A70C36AA-94B3-4449-8B80-9BC1C2CF3091}"/>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5" name="TextBox 34">
              <a:extLst>
                <a:ext uri="{FF2B5EF4-FFF2-40B4-BE49-F238E27FC236}">
                  <a16:creationId xmlns:a16="http://schemas.microsoft.com/office/drawing/2014/main" id="{9FE96386-B9AD-0345-9B73-1149DFEC3BE5}"/>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36" name="TextBox 35">
              <a:extLst>
                <a:ext uri="{FF2B5EF4-FFF2-40B4-BE49-F238E27FC236}">
                  <a16:creationId xmlns:a16="http://schemas.microsoft.com/office/drawing/2014/main" id="{131D0B0E-C741-9644-8154-26318E8FBCE1}"/>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37" name="TextBox 36">
              <a:extLst>
                <a:ext uri="{FF2B5EF4-FFF2-40B4-BE49-F238E27FC236}">
                  <a16:creationId xmlns:a16="http://schemas.microsoft.com/office/drawing/2014/main" id="{BD36FF2C-3B22-A247-A4CA-332F92A91542}"/>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38" name="Straight Arrow Connector 37">
              <a:extLst>
                <a:ext uri="{FF2B5EF4-FFF2-40B4-BE49-F238E27FC236}">
                  <a16:creationId xmlns:a16="http://schemas.microsoft.com/office/drawing/2014/main" id="{FFF791CC-9648-A741-8C17-FBF891747BB9}"/>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90243EF-430A-DB49-A7F9-AFB285630CEB}"/>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85E992F-E47A-E147-9188-3C16E7F4F688}"/>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EC31743-A71A-2D45-985A-156CC9C9DD2F}"/>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8F95497-198A-CD43-A518-2E326F4688E5}"/>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F7CACCB-DFB8-DA41-8218-28B7A606F05D}"/>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5E606CE-1B45-344A-8AD3-47C45D1B30D7}"/>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5" name="TextBox 44">
            <a:extLst>
              <a:ext uri="{FF2B5EF4-FFF2-40B4-BE49-F238E27FC236}">
                <a16:creationId xmlns:a16="http://schemas.microsoft.com/office/drawing/2014/main" id="{D201F836-4FF9-5A4C-9381-ADA54DD96880}"/>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278514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8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8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8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78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8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81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7810">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781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7810">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7810">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7810">
                                            <p:txEl>
                                              <p:pRg st="13" end="1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7810">
                                            <p:txEl>
                                              <p:pRg st="14" end="1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7810">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7810">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AutoShape 4"/>
          <p:cNvSpPr>
            <a:spLocks noChangeArrowheads="1"/>
          </p:cNvSpPr>
          <p:nvPr/>
        </p:nvSpPr>
        <p:spPr bwMode="auto">
          <a:xfrm>
            <a:off x="480060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29" name="Picture 4" descr="descriptordet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338" y="4013377"/>
            <a:ext cx="3729037" cy="1535112"/>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ectangle 3"/>
          <p:cNvSpPr txBox="1">
            <a:spLocks noChangeArrowheads="1"/>
          </p:cNvSpPr>
          <p:nvPr/>
        </p:nvSpPr>
        <p:spPr>
          <a:xfrm>
            <a:off x="351859" y="1371767"/>
            <a:ext cx="8356923" cy="43699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sz="2600" dirty="0"/>
              <a:t>Block = group of 2x2 cells</a:t>
            </a:r>
          </a:p>
          <a:p>
            <a:pPr>
              <a:lnSpc>
                <a:spcPct val="90000"/>
              </a:lnSpc>
            </a:pPr>
            <a:endParaRPr lang="en-US" sz="2600" dirty="0"/>
          </a:p>
          <a:p>
            <a:pPr>
              <a:lnSpc>
                <a:spcPct val="90000"/>
              </a:lnSpc>
            </a:pPr>
            <a:r>
              <a:rPr lang="en-US" sz="2600" dirty="0"/>
              <a:t>Block histogram = concatenate histograms of the 4 cells inside the block (histograms are normalized with respect to the entire block)</a:t>
            </a:r>
          </a:p>
          <a:p>
            <a:pPr>
              <a:lnSpc>
                <a:spcPct val="90000"/>
              </a:lnSpc>
            </a:pPr>
            <a:endParaRPr lang="en-US" sz="2600" dirty="0"/>
          </a:p>
          <a:p>
            <a:pPr>
              <a:lnSpc>
                <a:spcPct val="90000"/>
              </a:lnSpc>
            </a:pPr>
            <a:r>
              <a:rPr lang="en-US" sz="2600" dirty="0"/>
              <a:t>A cell belongs to multiple blocks</a:t>
            </a:r>
          </a:p>
          <a:p>
            <a:pPr lvl="1">
              <a:lnSpc>
                <a:spcPct val="90000"/>
              </a:lnSpc>
            </a:pPr>
            <a:endParaRPr lang="en-US" sz="2600" dirty="0"/>
          </a:p>
          <a:p>
            <a:pPr>
              <a:lnSpc>
                <a:spcPct val="90000"/>
              </a:lnSpc>
            </a:pPr>
            <a:r>
              <a:rPr lang="en-US" sz="2600" dirty="0"/>
              <a:t>Normalization</a:t>
            </a:r>
          </a:p>
          <a:p>
            <a:pPr lvl="1">
              <a:lnSpc>
                <a:spcPct val="90000"/>
              </a:lnSpc>
            </a:pPr>
            <a:r>
              <a:rPr lang="en-US" sz="2200" dirty="0"/>
              <a:t>there are different approaches</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159" y="5807840"/>
            <a:ext cx="1871532" cy="65286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888" y="5776521"/>
            <a:ext cx="2184905" cy="713794"/>
          </a:xfrm>
          <a:prstGeom prst="rect">
            <a:avLst/>
          </a:prstGeom>
        </p:spPr>
      </p:pic>
      <p:pic>
        <p:nvPicPr>
          <p:cNvPr id="7" name="Picture 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418" y="5753336"/>
            <a:ext cx="2151944" cy="734193"/>
          </a:xfrm>
          <a:prstGeom prst="rect">
            <a:avLst/>
          </a:prstGeom>
        </p:spPr>
      </p:pic>
      <p:sp>
        <p:nvSpPr>
          <p:cNvPr id="8" name="Oval 7"/>
          <p:cNvSpPr/>
          <p:nvPr/>
        </p:nvSpPr>
        <p:spPr>
          <a:xfrm>
            <a:off x="3273035" y="5539587"/>
            <a:ext cx="2609233" cy="1099446"/>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B7CA8AA-B3D4-9E47-B0F8-67E6A6CD5C21}"/>
              </a:ext>
            </a:extLst>
          </p:cNvPr>
          <p:cNvGrpSpPr/>
          <p:nvPr/>
        </p:nvGrpSpPr>
        <p:grpSpPr>
          <a:xfrm>
            <a:off x="104685" y="451866"/>
            <a:ext cx="8604098" cy="707886"/>
            <a:chOff x="30705" y="279260"/>
            <a:chExt cx="8604098" cy="707886"/>
          </a:xfrm>
        </p:grpSpPr>
        <p:sp>
          <p:nvSpPr>
            <p:cNvPr id="32" name="TextBox 31">
              <a:extLst>
                <a:ext uri="{FF2B5EF4-FFF2-40B4-BE49-F238E27FC236}">
                  <a16:creationId xmlns:a16="http://schemas.microsoft.com/office/drawing/2014/main" id="{65433238-0B50-8548-B286-17CAD0025688}"/>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5" name="TextBox 34">
              <a:extLst>
                <a:ext uri="{FF2B5EF4-FFF2-40B4-BE49-F238E27FC236}">
                  <a16:creationId xmlns:a16="http://schemas.microsoft.com/office/drawing/2014/main" id="{36A0336E-FD4E-854D-A127-10EC15B8541E}"/>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6" name="TextBox 35">
              <a:extLst>
                <a:ext uri="{FF2B5EF4-FFF2-40B4-BE49-F238E27FC236}">
                  <a16:creationId xmlns:a16="http://schemas.microsoft.com/office/drawing/2014/main" id="{D3566EE6-AABA-184B-AA9D-7AF60B389737}"/>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7" name="TextBox 36">
              <a:extLst>
                <a:ext uri="{FF2B5EF4-FFF2-40B4-BE49-F238E27FC236}">
                  <a16:creationId xmlns:a16="http://schemas.microsoft.com/office/drawing/2014/main" id="{5CFB6192-9618-294F-B3F2-920B1DB603CC}"/>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8" name="TextBox 37">
              <a:extLst>
                <a:ext uri="{FF2B5EF4-FFF2-40B4-BE49-F238E27FC236}">
                  <a16:creationId xmlns:a16="http://schemas.microsoft.com/office/drawing/2014/main" id="{C20AB10F-92D5-184F-9D73-A33D43DDCE20}"/>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9" name="TextBox 38">
              <a:extLst>
                <a:ext uri="{FF2B5EF4-FFF2-40B4-BE49-F238E27FC236}">
                  <a16:creationId xmlns:a16="http://schemas.microsoft.com/office/drawing/2014/main" id="{EE559243-A994-7943-8F2C-35D63F987672}"/>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40" name="TextBox 39">
              <a:extLst>
                <a:ext uri="{FF2B5EF4-FFF2-40B4-BE49-F238E27FC236}">
                  <a16:creationId xmlns:a16="http://schemas.microsoft.com/office/drawing/2014/main" id="{9DF70370-6796-0D4E-A955-AF7EB1241A08}"/>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41" name="TextBox 40">
              <a:extLst>
                <a:ext uri="{FF2B5EF4-FFF2-40B4-BE49-F238E27FC236}">
                  <a16:creationId xmlns:a16="http://schemas.microsoft.com/office/drawing/2014/main" id="{9DFB8935-B5C1-564D-8880-99D24C54F286}"/>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42" name="Straight Arrow Connector 41">
              <a:extLst>
                <a:ext uri="{FF2B5EF4-FFF2-40B4-BE49-F238E27FC236}">
                  <a16:creationId xmlns:a16="http://schemas.microsoft.com/office/drawing/2014/main" id="{8FD079E7-B837-1A4F-BAB7-410DE0696659}"/>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BD483355-906B-014B-954C-FBEB2B5A6B68}"/>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0722DDA9-1702-404C-9A7D-B3FCA967D71C}"/>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D4E10B6C-F8C9-4D4E-B873-691330AEE11C}"/>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023F8FFF-C282-E440-A5B3-94391407CD90}"/>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60513B6D-BB58-FB4F-AF46-5C6AFCF34386}"/>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6C9BF38-9F54-9549-849D-B1AEF2394075}"/>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9" name="TextBox 48">
            <a:extLst>
              <a:ext uri="{FF2B5EF4-FFF2-40B4-BE49-F238E27FC236}">
                <a16:creationId xmlns:a16="http://schemas.microsoft.com/office/drawing/2014/main" id="{7641C891-8C76-5141-9F07-DD708856B9E1}"/>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88105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5" descr="IMG_3534"/>
          <p:cNvPicPr>
            <a:picLocks noChangeAspect="1" noChangeArrowheads="1"/>
          </p:cNvPicPr>
          <p:nvPr/>
        </p:nvPicPr>
        <p:blipFill>
          <a:blip r:embed="rId3">
            <a:extLst>
              <a:ext uri="{28A0092B-C50C-407E-A947-70E740481C1C}">
                <a14:useLocalDpi xmlns:a14="http://schemas.microsoft.com/office/drawing/2010/main" val="0"/>
              </a:ext>
            </a:extLst>
          </a:blip>
          <a:srcRect t="8163" b="17346"/>
          <a:stretch>
            <a:fillRect/>
          </a:stretch>
        </p:blipFill>
        <p:spPr bwMode="auto">
          <a:xfrm>
            <a:off x="1752600" y="685800"/>
            <a:ext cx="577215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Text Box 3"/>
          <p:cNvSpPr txBox="1">
            <a:spLocks noChangeArrowheads="1"/>
          </p:cNvSpPr>
          <p:nvPr/>
        </p:nvSpPr>
        <p:spPr bwMode="auto">
          <a:xfrm>
            <a:off x="152399" y="0"/>
            <a:ext cx="88605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0"/>
              </a:spcBef>
              <a:spcAft>
                <a:spcPct val="0"/>
              </a:spcAft>
            </a:pPr>
            <a:r>
              <a:rPr lang="en-US" sz="3600" dirty="0">
                <a:solidFill>
                  <a:srgbClr val="000000"/>
                </a:solidFill>
              </a:rPr>
              <a:t>Region classification</a:t>
            </a:r>
          </a:p>
        </p:txBody>
      </p:sp>
      <p:sp>
        <p:nvSpPr>
          <p:cNvPr id="31748" name="Text Box 4"/>
          <p:cNvSpPr txBox="1">
            <a:spLocks noChangeArrowheads="1"/>
          </p:cNvSpPr>
          <p:nvPr/>
        </p:nvSpPr>
        <p:spPr bwMode="auto">
          <a:xfrm>
            <a:off x="6066692" y="1357923"/>
            <a:ext cx="102381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mountain</a:t>
            </a:r>
          </a:p>
        </p:txBody>
      </p:sp>
      <p:sp>
        <p:nvSpPr>
          <p:cNvPr id="31749" name="Text Box 5"/>
          <p:cNvSpPr txBox="1">
            <a:spLocks noChangeArrowheads="1"/>
          </p:cNvSpPr>
          <p:nvPr/>
        </p:nvSpPr>
        <p:spPr bwMode="auto">
          <a:xfrm>
            <a:off x="5509846" y="3626193"/>
            <a:ext cx="969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building</a:t>
            </a:r>
          </a:p>
        </p:txBody>
      </p:sp>
      <p:sp>
        <p:nvSpPr>
          <p:cNvPr id="31750" name="Text Box 6"/>
          <p:cNvSpPr txBox="1">
            <a:spLocks noChangeArrowheads="1"/>
          </p:cNvSpPr>
          <p:nvPr/>
        </p:nvSpPr>
        <p:spPr bwMode="auto">
          <a:xfrm>
            <a:off x="2110154" y="2667000"/>
            <a:ext cx="830384" cy="276999"/>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200" b="1" dirty="0">
                <a:solidFill>
                  <a:srgbClr val="FFFF00"/>
                </a:solidFill>
              </a:rPr>
              <a:t>tree</a:t>
            </a:r>
          </a:p>
        </p:txBody>
      </p:sp>
      <p:sp>
        <p:nvSpPr>
          <p:cNvPr id="31751" name="Text Box 8"/>
          <p:cNvSpPr txBox="1">
            <a:spLocks noChangeArrowheads="1"/>
          </p:cNvSpPr>
          <p:nvPr/>
        </p:nvSpPr>
        <p:spPr bwMode="auto">
          <a:xfrm>
            <a:off x="2813538" y="3641824"/>
            <a:ext cx="906584"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banner</a:t>
            </a:r>
          </a:p>
        </p:txBody>
      </p:sp>
      <p:sp>
        <p:nvSpPr>
          <p:cNvPr id="31752" name="Text Box 9"/>
          <p:cNvSpPr txBox="1">
            <a:spLocks noChangeArrowheads="1"/>
          </p:cNvSpPr>
          <p:nvPr/>
        </p:nvSpPr>
        <p:spPr bwMode="auto">
          <a:xfrm>
            <a:off x="5490307" y="5760577"/>
            <a:ext cx="1066800"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shoppers</a:t>
            </a:r>
          </a:p>
        </p:txBody>
      </p:sp>
      <p:sp>
        <p:nvSpPr>
          <p:cNvPr id="31753" name="Text Box 10"/>
          <p:cNvSpPr txBox="1">
            <a:spLocks noChangeArrowheads="1"/>
          </p:cNvSpPr>
          <p:nvPr/>
        </p:nvSpPr>
        <p:spPr bwMode="auto">
          <a:xfrm>
            <a:off x="2487245" y="6004024"/>
            <a:ext cx="906585"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people</a:t>
            </a:r>
          </a:p>
        </p:txBody>
      </p:sp>
      <p:sp>
        <p:nvSpPr>
          <p:cNvPr id="31754" name="Text Box 13"/>
          <p:cNvSpPr txBox="1">
            <a:spLocks noChangeArrowheads="1"/>
          </p:cNvSpPr>
          <p:nvPr/>
        </p:nvSpPr>
        <p:spPr bwMode="auto">
          <a:xfrm>
            <a:off x="5972808" y="4678347"/>
            <a:ext cx="842108" cy="307777"/>
          </a:xfrm>
          <a:prstGeom prst="rect">
            <a:avLst/>
          </a:prstGeom>
          <a:solidFill>
            <a:srgbClr val="D600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fontAlgn="base">
              <a:spcBef>
                <a:spcPct val="50000"/>
              </a:spcBef>
              <a:spcAft>
                <a:spcPct val="0"/>
              </a:spcAft>
            </a:pPr>
            <a:r>
              <a:rPr lang="en-US" sz="1400" b="1" dirty="0">
                <a:solidFill>
                  <a:srgbClr val="FFFF00"/>
                </a:solidFill>
              </a:rPr>
              <a:t>pole </a:t>
            </a:r>
          </a:p>
        </p:txBody>
      </p:sp>
    </p:spTree>
    <p:extLst>
      <p:ext uri="{BB962C8B-B14F-4D97-AF65-F5344CB8AC3E}">
        <p14:creationId xmlns:p14="http://schemas.microsoft.com/office/powerpoint/2010/main" val="165788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57200" y="155786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Concatenated block histograms</a:t>
            </a:r>
          </a:p>
          <a:p>
            <a:endParaRPr lang="en-US" dirty="0"/>
          </a:p>
          <a:p>
            <a:pPr marL="0" indent="0">
              <a:buFont typeface="Arial"/>
              <a:buNone/>
            </a:pPr>
            <a:endParaRPr lang="en-US" dirty="0"/>
          </a:p>
          <a:p>
            <a:pPr marL="0" indent="0">
              <a:buFont typeface="Arial"/>
              <a:buNone/>
            </a:pPr>
            <a:endParaRPr lang="en-US" dirty="0"/>
          </a:p>
        </p:txBody>
      </p:sp>
      <p:sp>
        <p:nvSpPr>
          <p:cNvPr id="250883" name="AutoShape 4"/>
          <p:cNvSpPr>
            <a:spLocks noChangeArrowheads="1"/>
          </p:cNvSpPr>
          <p:nvPr/>
        </p:nvSpPr>
        <p:spPr bwMode="auto">
          <a:xfrm>
            <a:off x="596028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grpSp>
        <p:nvGrpSpPr>
          <p:cNvPr id="2" name="Group 1"/>
          <p:cNvGrpSpPr/>
          <p:nvPr/>
        </p:nvGrpSpPr>
        <p:grpSpPr>
          <a:xfrm>
            <a:off x="1874048" y="3800217"/>
            <a:ext cx="4108795" cy="1891795"/>
            <a:chOff x="5706968" y="2875683"/>
            <a:chExt cx="4108795" cy="1891795"/>
          </a:xfrm>
        </p:grpSpPr>
        <p:sp>
          <p:nvSpPr>
            <p:cNvPr id="22" name="TextBox 21"/>
            <p:cNvSpPr txBox="1"/>
            <p:nvPr/>
          </p:nvSpPr>
          <p:spPr>
            <a:xfrm>
              <a:off x="5706968" y="3556830"/>
              <a:ext cx="3157852" cy="369332"/>
            </a:xfrm>
            <a:prstGeom prst="rect">
              <a:avLst/>
            </a:prstGeom>
            <a:noFill/>
          </p:spPr>
          <p:txBody>
            <a:bodyPr wrap="none" rtlCol="0">
              <a:spAutoFit/>
            </a:bodyPr>
            <a:lstStyle/>
            <a:p>
              <a:r>
                <a:rPr lang="en-US" dirty="0" err="1"/>
                <a:t>HoG</a:t>
              </a:r>
              <a:r>
                <a:rPr lang="en-US" dirty="0"/>
                <a:t> size = 15 x 7 x 4 x 9 = 3780 </a:t>
              </a:r>
            </a:p>
          </p:txBody>
        </p:sp>
        <p:sp>
          <p:nvSpPr>
            <p:cNvPr id="23" name="TextBox 22"/>
            <p:cNvSpPr txBox="1"/>
            <p:nvPr/>
          </p:nvSpPr>
          <p:spPr>
            <a:xfrm>
              <a:off x="6570748" y="4398146"/>
              <a:ext cx="1012705" cy="369332"/>
            </a:xfrm>
            <a:prstGeom prst="rect">
              <a:avLst/>
            </a:prstGeom>
            <a:noFill/>
          </p:spPr>
          <p:txBody>
            <a:bodyPr wrap="square" rtlCol="0">
              <a:spAutoFit/>
            </a:bodyPr>
            <a:lstStyle/>
            <a:p>
              <a:r>
                <a:rPr lang="en-US" dirty="0"/>
                <a:t># blocks</a:t>
              </a:r>
            </a:p>
          </p:txBody>
        </p:sp>
        <p:sp>
          <p:nvSpPr>
            <p:cNvPr id="24" name="TextBox 23"/>
            <p:cNvSpPr txBox="1"/>
            <p:nvPr/>
          </p:nvSpPr>
          <p:spPr>
            <a:xfrm>
              <a:off x="7347488" y="2875683"/>
              <a:ext cx="1842812" cy="369332"/>
            </a:xfrm>
            <a:prstGeom prst="rect">
              <a:avLst/>
            </a:prstGeom>
            <a:noFill/>
          </p:spPr>
          <p:txBody>
            <a:bodyPr wrap="square" rtlCol="0">
              <a:spAutoFit/>
            </a:bodyPr>
            <a:lstStyle/>
            <a:p>
              <a:r>
                <a:rPr lang="en-US" dirty="0"/>
                <a:t># orientations</a:t>
              </a:r>
            </a:p>
          </p:txBody>
        </p:sp>
        <p:sp>
          <p:nvSpPr>
            <p:cNvPr id="25" name="TextBox 24"/>
            <p:cNvSpPr txBox="1"/>
            <p:nvPr/>
          </p:nvSpPr>
          <p:spPr>
            <a:xfrm>
              <a:off x="7539057" y="4303563"/>
              <a:ext cx="2276706" cy="369332"/>
            </a:xfrm>
            <a:prstGeom prst="rect">
              <a:avLst/>
            </a:prstGeom>
            <a:noFill/>
          </p:spPr>
          <p:txBody>
            <a:bodyPr wrap="square" rtlCol="0">
              <a:spAutoFit/>
            </a:bodyPr>
            <a:lstStyle/>
            <a:p>
              <a:r>
                <a:rPr lang="en-US" dirty="0"/>
                <a:t># cells in block</a:t>
              </a:r>
            </a:p>
          </p:txBody>
        </p:sp>
        <p:cxnSp>
          <p:nvCxnSpPr>
            <p:cNvPr id="26" name="Straight Arrow Connector 25"/>
            <p:cNvCxnSpPr>
              <a:cxnSpLocks/>
            </p:cNvCxnSpPr>
            <p:nvPr/>
          </p:nvCxnSpPr>
          <p:spPr>
            <a:xfrm flipH="1" flipV="1">
              <a:off x="6892902" y="3862145"/>
              <a:ext cx="231183" cy="5663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967511" y="3245015"/>
              <a:ext cx="35386" cy="3666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p:cNvCxnSpPr>
            <p:nvPr/>
          </p:nvCxnSpPr>
          <p:spPr>
            <a:xfrm flipH="1" flipV="1">
              <a:off x="7631077" y="3845025"/>
              <a:ext cx="354127" cy="5531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1" name="Picture 10" descr="finaldescrip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184" y="2164948"/>
            <a:ext cx="4051300" cy="1419225"/>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Content Placeholder 3" descr="hogdescriptorvisu_person.png"/>
          <p:cNvPicPr>
            <a:picLocks noGrp="1" noChangeAspect="1"/>
          </p:cNvPicPr>
          <p:nvPr>
            <p:ph idx="1"/>
          </p:nvPr>
        </p:nvPicPr>
        <p:blipFill rotWithShape="1">
          <a:blip r:embed="rId4">
            <a:extLst>
              <a:ext uri="{28A0092B-C50C-407E-A947-70E740481C1C}">
                <a14:useLocalDpi xmlns:a14="http://schemas.microsoft.com/office/drawing/2010/main" val="0"/>
              </a:ext>
            </a:extLst>
          </a:blip>
          <a:srcRect l="-2381" r="-3002"/>
          <a:stretch/>
        </p:blipFill>
        <p:spPr>
          <a:xfrm>
            <a:off x="6624779" y="2022681"/>
            <a:ext cx="2384777" cy="4525963"/>
          </a:xfrm>
        </p:spPr>
      </p:pic>
      <p:grpSp>
        <p:nvGrpSpPr>
          <p:cNvPr id="32" name="Group 31">
            <a:extLst>
              <a:ext uri="{FF2B5EF4-FFF2-40B4-BE49-F238E27FC236}">
                <a16:creationId xmlns:a16="http://schemas.microsoft.com/office/drawing/2014/main" id="{B80612C1-3389-7A48-94BC-7DE44DB62209}"/>
              </a:ext>
            </a:extLst>
          </p:cNvPr>
          <p:cNvGrpSpPr/>
          <p:nvPr/>
        </p:nvGrpSpPr>
        <p:grpSpPr>
          <a:xfrm>
            <a:off x="104685" y="451866"/>
            <a:ext cx="8604098" cy="707886"/>
            <a:chOff x="30705" y="279260"/>
            <a:chExt cx="8604098" cy="707886"/>
          </a:xfrm>
        </p:grpSpPr>
        <p:sp>
          <p:nvSpPr>
            <p:cNvPr id="35" name="TextBox 34">
              <a:extLst>
                <a:ext uri="{FF2B5EF4-FFF2-40B4-BE49-F238E27FC236}">
                  <a16:creationId xmlns:a16="http://schemas.microsoft.com/office/drawing/2014/main" id="{2AFA8F5C-CC86-4947-8DB6-F2E4716E1B8A}"/>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36" name="TextBox 35">
              <a:extLst>
                <a:ext uri="{FF2B5EF4-FFF2-40B4-BE49-F238E27FC236}">
                  <a16:creationId xmlns:a16="http://schemas.microsoft.com/office/drawing/2014/main" id="{D178B4FA-DDBA-0846-AC55-C9AFAEF20CE1}"/>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37" name="TextBox 36">
              <a:extLst>
                <a:ext uri="{FF2B5EF4-FFF2-40B4-BE49-F238E27FC236}">
                  <a16:creationId xmlns:a16="http://schemas.microsoft.com/office/drawing/2014/main" id="{C9F5A650-8676-9A4C-9244-70A0735B63E3}"/>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38" name="TextBox 37">
              <a:extLst>
                <a:ext uri="{FF2B5EF4-FFF2-40B4-BE49-F238E27FC236}">
                  <a16:creationId xmlns:a16="http://schemas.microsoft.com/office/drawing/2014/main" id="{AE34D6C2-0195-214C-A7E9-D600F4DB2ECD}"/>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40" name="TextBox 39">
              <a:extLst>
                <a:ext uri="{FF2B5EF4-FFF2-40B4-BE49-F238E27FC236}">
                  <a16:creationId xmlns:a16="http://schemas.microsoft.com/office/drawing/2014/main" id="{744B8358-05A4-1C48-967A-D331D991B602}"/>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41" name="TextBox 40">
              <a:extLst>
                <a:ext uri="{FF2B5EF4-FFF2-40B4-BE49-F238E27FC236}">
                  <a16:creationId xmlns:a16="http://schemas.microsoft.com/office/drawing/2014/main" id="{21DD3084-AF88-9B4F-BAE0-E29E14073D3E}"/>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42" name="TextBox 41">
              <a:extLst>
                <a:ext uri="{FF2B5EF4-FFF2-40B4-BE49-F238E27FC236}">
                  <a16:creationId xmlns:a16="http://schemas.microsoft.com/office/drawing/2014/main" id="{7E9022FA-DC65-7743-8896-EAC5D9C5DE31}"/>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43" name="TextBox 42">
              <a:extLst>
                <a:ext uri="{FF2B5EF4-FFF2-40B4-BE49-F238E27FC236}">
                  <a16:creationId xmlns:a16="http://schemas.microsoft.com/office/drawing/2014/main" id="{96071D45-1887-3245-BCF6-2B16A7C49E60}"/>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44" name="Straight Arrow Connector 43">
              <a:extLst>
                <a:ext uri="{FF2B5EF4-FFF2-40B4-BE49-F238E27FC236}">
                  <a16:creationId xmlns:a16="http://schemas.microsoft.com/office/drawing/2014/main" id="{4253DAA0-6EAE-4044-98D7-830EA6868D3E}"/>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CEB6F978-8B37-4749-A1D9-1FBF7041E699}"/>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9D32975F-72EC-234C-807F-DDEE99F1AD3D}"/>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54415806-7FEB-8346-9688-1BD083CB5FD1}"/>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2C276BA-C594-384D-974D-925C5929CADB}"/>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A53B1100-E333-554B-A494-11816796E953}"/>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63474A2C-5D6C-744B-A3F3-55D537829936}"/>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1" name="TextBox 50">
            <a:extLst>
              <a:ext uri="{FF2B5EF4-FFF2-40B4-BE49-F238E27FC236}">
                <a16:creationId xmlns:a16="http://schemas.microsoft.com/office/drawing/2014/main" id="{8CCD50EF-2A94-8F4F-BBDD-E06AB9EB809C}"/>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cxnSp>
        <p:nvCxnSpPr>
          <p:cNvPr id="52" name="Straight Arrow Connector 51">
            <a:extLst>
              <a:ext uri="{FF2B5EF4-FFF2-40B4-BE49-F238E27FC236}">
                <a16:creationId xmlns:a16="http://schemas.microsoft.com/office/drawing/2014/main" id="{3DA9BB57-6F25-6B47-915D-54066AD9424C}"/>
              </a:ext>
            </a:extLst>
          </p:cNvPr>
          <p:cNvCxnSpPr>
            <a:cxnSpLocks/>
          </p:cNvCxnSpPr>
          <p:nvPr/>
        </p:nvCxnSpPr>
        <p:spPr>
          <a:xfrm flipV="1">
            <a:off x="3335524" y="4792822"/>
            <a:ext cx="117450" cy="560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38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3"/>
          <p:cNvSpPr txBox="1">
            <a:spLocks noChangeArrowheads="1"/>
          </p:cNvSpPr>
          <p:nvPr/>
        </p:nvSpPr>
        <p:spPr>
          <a:xfrm>
            <a:off x="457200" y="1557867"/>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Visualizing the descriptor</a:t>
            </a:r>
          </a:p>
          <a:p>
            <a:endParaRPr lang="en-US" dirty="0"/>
          </a:p>
          <a:p>
            <a:pPr marL="0" indent="0">
              <a:buFont typeface="Arial"/>
              <a:buNone/>
            </a:pPr>
            <a:endParaRPr lang="en-US" dirty="0"/>
          </a:p>
          <a:p>
            <a:pPr marL="0" indent="0">
              <a:buFont typeface="Arial"/>
              <a:buNone/>
            </a:pPr>
            <a:endParaRPr lang="en-US" dirty="0"/>
          </a:p>
        </p:txBody>
      </p:sp>
      <p:sp>
        <p:nvSpPr>
          <p:cNvPr id="250883" name="AutoShape 4"/>
          <p:cNvSpPr>
            <a:spLocks noChangeArrowheads="1"/>
          </p:cNvSpPr>
          <p:nvPr/>
        </p:nvSpPr>
        <p:spPr bwMode="auto">
          <a:xfrm>
            <a:off x="5960280" y="1219200"/>
            <a:ext cx="228600" cy="304800"/>
          </a:xfrm>
          <a:prstGeom prst="upArrow">
            <a:avLst>
              <a:gd name="adj1" fmla="val 50000"/>
              <a:gd name="adj2" fmla="val 33333"/>
            </a:avLst>
          </a:prstGeom>
          <a:solidFill>
            <a:srgbClr val="0000FF"/>
          </a:solidFill>
          <a:ln w="9525">
            <a:noFill/>
            <a:miter lim="800000"/>
            <a:headEnd/>
            <a:tailEnd/>
          </a:ln>
        </p:spPr>
        <p:txBody>
          <a:bodyPr wrap="none" anchor="ctr"/>
          <a:lstStyle/>
          <a:p>
            <a:pPr eaLnBrk="0" hangingPunct="0"/>
            <a:endParaRPr lang="en-US" sz="2100" b="1">
              <a:solidFill>
                <a:srgbClr val="000000"/>
              </a:solidFill>
            </a:endParaRPr>
          </a:p>
        </p:txBody>
      </p:sp>
      <p:pic>
        <p:nvPicPr>
          <p:cNvPr id="33" name="Picture 6"/>
          <p:cNvPicPr>
            <a:picLocks noChangeAspect="1" noChangeArrowheads="1"/>
          </p:cNvPicPr>
          <p:nvPr/>
        </p:nvPicPr>
        <p:blipFill>
          <a:blip r:embed="rId3" cstate="print"/>
          <a:srcRect/>
          <a:stretch>
            <a:fillRect/>
          </a:stretch>
        </p:blipFill>
        <p:spPr bwMode="auto">
          <a:xfrm>
            <a:off x="4492107" y="2300111"/>
            <a:ext cx="2118561" cy="4196997"/>
          </a:xfrm>
          <a:prstGeom prst="rect">
            <a:avLst/>
          </a:prstGeom>
          <a:noFill/>
          <a:ln w="9525">
            <a:noFill/>
            <a:miter lim="800000"/>
            <a:headEnd/>
            <a:tailEnd/>
          </a:ln>
        </p:spPr>
      </p:pic>
      <p:pic>
        <p:nvPicPr>
          <p:cNvPr id="35" name="Picture 12"/>
          <p:cNvPicPr>
            <a:picLocks noChangeAspect="1" noChangeArrowheads="1"/>
          </p:cNvPicPr>
          <p:nvPr/>
        </p:nvPicPr>
        <p:blipFill>
          <a:blip r:embed="rId4" cstate="print"/>
          <a:srcRect/>
          <a:stretch>
            <a:fillRect/>
          </a:stretch>
        </p:blipFill>
        <p:spPr bwMode="auto">
          <a:xfrm>
            <a:off x="1877052" y="2300110"/>
            <a:ext cx="2246958" cy="4196997"/>
          </a:xfrm>
          <a:prstGeom prst="rect">
            <a:avLst/>
          </a:prstGeom>
          <a:noFill/>
          <a:ln w="9525">
            <a:noFill/>
            <a:miter lim="800000"/>
            <a:headEnd/>
            <a:tailEnd/>
          </a:ln>
        </p:spPr>
      </p:pic>
      <p:grpSp>
        <p:nvGrpSpPr>
          <p:cNvPr id="24" name="Group 23">
            <a:extLst>
              <a:ext uri="{FF2B5EF4-FFF2-40B4-BE49-F238E27FC236}">
                <a16:creationId xmlns:a16="http://schemas.microsoft.com/office/drawing/2014/main" id="{BAE53A3B-D0EA-5D4B-ADB2-D531AA0997E7}"/>
              </a:ext>
            </a:extLst>
          </p:cNvPr>
          <p:cNvGrpSpPr/>
          <p:nvPr/>
        </p:nvGrpSpPr>
        <p:grpSpPr>
          <a:xfrm>
            <a:off x="104685" y="451866"/>
            <a:ext cx="8604098" cy="707886"/>
            <a:chOff x="30705" y="279260"/>
            <a:chExt cx="8604098" cy="707886"/>
          </a:xfrm>
        </p:grpSpPr>
        <p:sp>
          <p:nvSpPr>
            <p:cNvPr id="25" name="TextBox 24">
              <a:extLst>
                <a:ext uri="{FF2B5EF4-FFF2-40B4-BE49-F238E27FC236}">
                  <a16:creationId xmlns:a16="http://schemas.microsoft.com/office/drawing/2014/main" id="{F8195078-66D5-104B-B9BF-E68028B84D24}"/>
                </a:ext>
              </a:extLst>
            </p:cNvPr>
            <p:cNvSpPr txBox="1"/>
            <p:nvPr/>
          </p:nvSpPr>
          <p:spPr>
            <a:xfrm>
              <a:off x="30705" y="379219"/>
              <a:ext cx="929000" cy="461665"/>
            </a:xfrm>
            <a:prstGeom prst="rect">
              <a:avLst/>
            </a:prstGeom>
            <a:noFill/>
          </p:spPr>
          <p:txBody>
            <a:bodyPr wrap="square" rtlCol="0">
              <a:spAutoFit/>
            </a:bodyPr>
            <a:lstStyle/>
            <a:p>
              <a:pPr algn="ctr"/>
              <a:r>
                <a:rPr lang="en-US" sz="1200" b="1" dirty="0"/>
                <a:t>Original image</a:t>
              </a:r>
            </a:p>
          </p:txBody>
        </p:sp>
        <p:sp>
          <p:nvSpPr>
            <p:cNvPr id="26" name="TextBox 25">
              <a:extLst>
                <a:ext uri="{FF2B5EF4-FFF2-40B4-BE49-F238E27FC236}">
                  <a16:creationId xmlns:a16="http://schemas.microsoft.com/office/drawing/2014/main" id="{2178130A-1BF8-CE47-9CCD-5D76ADC619F7}"/>
                </a:ext>
              </a:extLst>
            </p:cNvPr>
            <p:cNvSpPr txBox="1"/>
            <p:nvPr/>
          </p:nvSpPr>
          <p:spPr>
            <a:xfrm>
              <a:off x="1062924" y="485456"/>
              <a:ext cx="848487" cy="246221"/>
            </a:xfrm>
            <a:prstGeom prst="rect">
              <a:avLst/>
            </a:prstGeom>
            <a:solidFill>
              <a:schemeClr val="tx2">
                <a:lumMod val="40000"/>
                <a:lumOff val="60000"/>
              </a:schemeClr>
            </a:solidFill>
            <a:ln>
              <a:solidFill>
                <a:srgbClr val="000000"/>
              </a:solidFill>
            </a:ln>
          </p:spPr>
          <p:txBody>
            <a:bodyPr wrap="square" rtlCol="0">
              <a:spAutoFit/>
            </a:bodyPr>
            <a:lstStyle/>
            <a:p>
              <a:pPr algn="ctr"/>
              <a:r>
                <a:rPr lang="en-US" sz="1000" b="1" dirty="0"/>
                <a:t>Normalize</a:t>
              </a:r>
            </a:p>
          </p:txBody>
        </p:sp>
        <p:sp>
          <p:nvSpPr>
            <p:cNvPr id="27" name="TextBox 26">
              <a:extLst>
                <a:ext uri="{FF2B5EF4-FFF2-40B4-BE49-F238E27FC236}">
                  <a16:creationId xmlns:a16="http://schemas.microsoft.com/office/drawing/2014/main" id="{A18B7510-912F-A548-8A4F-D4F81D718D10}"/>
                </a:ext>
              </a:extLst>
            </p:cNvPr>
            <p:cNvSpPr txBox="1"/>
            <p:nvPr/>
          </p:nvSpPr>
          <p:spPr>
            <a:xfrm>
              <a:off x="2187305" y="408512"/>
              <a:ext cx="756704" cy="400110"/>
            </a:xfrm>
            <a:prstGeom prst="rect">
              <a:avLst/>
            </a:prstGeom>
            <a:solidFill>
              <a:srgbClr val="8EB4E3"/>
            </a:solidFill>
            <a:ln>
              <a:solidFill>
                <a:srgbClr val="000000"/>
              </a:solidFill>
            </a:ln>
          </p:spPr>
          <p:txBody>
            <a:bodyPr wrap="square" rtlCol="0">
              <a:spAutoFit/>
            </a:bodyPr>
            <a:lstStyle/>
            <a:p>
              <a:pPr algn="ctr"/>
              <a:r>
                <a:rPr lang="en-US" sz="1000" b="1" dirty="0"/>
                <a:t>Compute gradients</a:t>
              </a:r>
            </a:p>
          </p:txBody>
        </p:sp>
        <p:sp>
          <p:nvSpPr>
            <p:cNvPr id="28" name="TextBox 27">
              <a:extLst>
                <a:ext uri="{FF2B5EF4-FFF2-40B4-BE49-F238E27FC236}">
                  <a16:creationId xmlns:a16="http://schemas.microsoft.com/office/drawing/2014/main" id="{93AE7677-07EE-534C-B4B4-783541F04E91}"/>
                </a:ext>
              </a:extLst>
            </p:cNvPr>
            <p:cNvSpPr txBox="1"/>
            <p:nvPr/>
          </p:nvSpPr>
          <p:spPr>
            <a:xfrm>
              <a:off x="3222205" y="428036"/>
              <a:ext cx="827825"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on each cell</a:t>
              </a:r>
            </a:p>
          </p:txBody>
        </p:sp>
        <p:sp>
          <p:nvSpPr>
            <p:cNvPr id="30" name="TextBox 29">
              <a:extLst>
                <a:ext uri="{FF2B5EF4-FFF2-40B4-BE49-F238E27FC236}">
                  <a16:creationId xmlns:a16="http://schemas.microsoft.com/office/drawing/2014/main" id="{3CD6A0E6-7CD3-F242-B927-AC5F0C7254A1}"/>
                </a:ext>
              </a:extLst>
            </p:cNvPr>
            <p:cNvSpPr txBox="1"/>
            <p:nvPr/>
          </p:nvSpPr>
          <p:spPr>
            <a:xfrm>
              <a:off x="4320927" y="279260"/>
              <a:ext cx="1009908" cy="707886"/>
            </a:xfrm>
            <a:prstGeom prst="rect">
              <a:avLst/>
            </a:prstGeom>
            <a:solidFill>
              <a:srgbClr val="8EB4E3"/>
            </a:solidFill>
            <a:ln>
              <a:solidFill>
                <a:srgbClr val="000000"/>
              </a:solidFill>
            </a:ln>
          </p:spPr>
          <p:txBody>
            <a:bodyPr wrap="square" rtlCol="0">
              <a:spAutoFit/>
            </a:bodyPr>
            <a:lstStyle/>
            <a:p>
              <a:pPr algn="ctr"/>
              <a:r>
                <a:rPr lang="en-US" sz="1000" b="1" dirty="0"/>
                <a:t>Contrastive normalization using block overlaps</a:t>
              </a:r>
            </a:p>
          </p:txBody>
        </p:sp>
        <p:sp>
          <p:nvSpPr>
            <p:cNvPr id="31" name="TextBox 30">
              <a:extLst>
                <a:ext uri="{FF2B5EF4-FFF2-40B4-BE49-F238E27FC236}">
                  <a16:creationId xmlns:a16="http://schemas.microsoft.com/office/drawing/2014/main" id="{B4D7DE42-D7F6-4348-B4FC-FCAC28B88803}"/>
                </a:ext>
              </a:extLst>
            </p:cNvPr>
            <p:cNvSpPr txBox="1"/>
            <p:nvPr/>
          </p:nvSpPr>
          <p:spPr>
            <a:xfrm>
              <a:off x="5602136" y="356204"/>
              <a:ext cx="790978" cy="400110"/>
            </a:xfrm>
            <a:prstGeom prst="rect">
              <a:avLst/>
            </a:prstGeom>
            <a:solidFill>
              <a:srgbClr val="8EB4E3"/>
            </a:solidFill>
            <a:ln>
              <a:solidFill>
                <a:srgbClr val="000000"/>
              </a:solidFill>
            </a:ln>
          </p:spPr>
          <p:txBody>
            <a:bodyPr wrap="square" rtlCol="0">
              <a:spAutoFit/>
            </a:bodyPr>
            <a:lstStyle/>
            <a:p>
              <a:pPr algn="ctr"/>
              <a:r>
                <a:rPr lang="en-US" sz="1000" b="1" dirty="0" err="1"/>
                <a:t>HoG</a:t>
              </a:r>
              <a:r>
                <a:rPr lang="en-US" sz="1000" b="1" dirty="0"/>
                <a:t> over window</a:t>
              </a:r>
            </a:p>
          </p:txBody>
        </p:sp>
        <p:sp>
          <p:nvSpPr>
            <p:cNvPr id="32" name="TextBox 31">
              <a:extLst>
                <a:ext uri="{FF2B5EF4-FFF2-40B4-BE49-F238E27FC236}">
                  <a16:creationId xmlns:a16="http://schemas.microsoft.com/office/drawing/2014/main" id="{E33A303E-0D9B-E748-9365-1A6B62FA70CA}"/>
                </a:ext>
              </a:extLst>
            </p:cNvPr>
            <p:cNvSpPr txBox="1"/>
            <p:nvPr/>
          </p:nvSpPr>
          <p:spPr>
            <a:xfrm>
              <a:off x="6662928" y="421188"/>
              <a:ext cx="791683" cy="400110"/>
            </a:xfrm>
            <a:prstGeom prst="rect">
              <a:avLst/>
            </a:prstGeom>
            <a:solidFill>
              <a:srgbClr val="8EB4E3"/>
            </a:solidFill>
            <a:ln>
              <a:solidFill>
                <a:srgbClr val="000000"/>
              </a:solidFill>
            </a:ln>
          </p:spPr>
          <p:txBody>
            <a:bodyPr wrap="square" rtlCol="0">
              <a:spAutoFit/>
            </a:bodyPr>
            <a:lstStyle/>
            <a:p>
              <a:pPr algn="ctr"/>
              <a:r>
                <a:rPr lang="en-US" sz="1000" b="1" dirty="0"/>
                <a:t>Linear classifier</a:t>
              </a:r>
            </a:p>
          </p:txBody>
        </p:sp>
        <p:sp>
          <p:nvSpPr>
            <p:cNvPr id="36" name="TextBox 35">
              <a:extLst>
                <a:ext uri="{FF2B5EF4-FFF2-40B4-BE49-F238E27FC236}">
                  <a16:creationId xmlns:a16="http://schemas.microsoft.com/office/drawing/2014/main" id="{CA3BF88D-0F2E-7940-8E29-22665E89D812}"/>
                </a:ext>
              </a:extLst>
            </p:cNvPr>
            <p:cNvSpPr txBox="1"/>
            <p:nvPr/>
          </p:nvSpPr>
          <p:spPr>
            <a:xfrm>
              <a:off x="7725508" y="391458"/>
              <a:ext cx="909295" cy="461665"/>
            </a:xfrm>
            <a:prstGeom prst="rect">
              <a:avLst/>
            </a:prstGeom>
            <a:noFill/>
            <a:ln>
              <a:noFill/>
            </a:ln>
          </p:spPr>
          <p:txBody>
            <a:bodyPr wrap="square" rtlCol="0">
              <a:spAutoFit/>
            </a:bodyPr>
            <a:lstStyle/>
            <a:p>
              <a:pPr algn="ctr"/>
              <a:r>
                <a:rPr lang="en-US" sz="1200" b="1" dirty="0"/>
                <a:t>Human/ </a:t>
              </a:r>
            </a:p>
            <a:p>
              <a:pPr algn="ctr"/>
              <a:r>
                <a:rPr lang="en-US" sz="1200" b="1" dirty="0"/>
                <a:t>Not human</a:t>
              </a:r>
            </a:p>
          </p:txBody>
        </p:sp>
        <p:cxnSp>
          <p:nvCxnSpPr>
            <p:cNvPr id="37" name="Straight Arrow Connector 36">
              <a:extLst>
                <a:ext uri="{FF2B5EF4-FFF2-40B4-BE49-F238E27FC236}">
                  <a16:creationId xmlns:a16="http://schemas.microsoft.com/office/drawing/2014/main" id="{2B08F854-7301-5748-AC21-E8ED6583DB0F}"/>
                </a:ext>
              </a:extLst>
            </p:cNvPr>
            <p:cNvCxnSpPr/>
            <p:nvPr/>
          </p:nvCxnSpPr>
          <p:spPr>
            <a:xfrm>
              <a:off x="792027"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240D30A-D5B3-C24B-9223-761170CB2662}"/>
                </a:ext>
              </a:extLst>
            </p:cNvPr>
            <p:cNvCxnSpPr/>
            <p:nvPr/>
          </p:nvCxnSpPr>
          <p:spPr>
            <a:xfrm>
              <a:off x="1917091"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423DCB90-06F0-6048-BF3B-51A79845734C}"/>
                </a:ext>
              </a:extLst>
            </p:cNvPr>
            <p:cNvCxnSpPr/>
            <p:nvPr/>
          </p:nvCxnSpPr>
          <p:spPr>
            <a:xfrm>
              <a:off x="2951308"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2943078-894E-0448-BC07-4D956AFE048D}"/>
                </a:ext>
              </a:extLst>
            </p:cNvPr>
            <p:cNvCxnSpPr/>
            <p:nvPr/>
          </p:nvCxnSpPr>
          <p:spPr>
            <a:xfrm>
              <a:off x="4050030" y="630658"/>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8C86E4F-943E-4042-A52C-7E043E92783D}"/>
                </a:ext>
              </a:extLst>
            </p:cNvPr>
            <p:cNvCxnSpPr/>
            <p:nvPr/>
          </p:nvCxnSpPr>
          <p:spPr>
            <a:xfrm>
              <a:off x="5331239" y="62811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E8AD399-0384-574F-9F1E-9D974D59BF59}"/>
                </a:ext>
              </a:extLst>
            </p:cNvPr>
            <p:cNvCxnSpPr/>
            <p:nvPr/>
          </p:nvCxnSpPr>
          <p:spPr>
            <a:xfrm>
              <a:off x="6393114" y="62124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1EFAB49-57F5-9044-BC42-9AB8D45337AC}"/>
                </a:ext>
              </a:extLst>
            </p:cNvPr>
            <p:cNvCxnSpPr/>
            <p:nvPr/>
          </p:nvCxnSpPr>
          <p:spPr>
            <a:xfrm>
              <a:off x="7455015" y="633203"/>
              <a:ext cx="27089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A59B07E6-7F83-F24F-9A16-1D0036E6A9B8}"/>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N. </a:t>
            </a:r>
            <a:r>
              <a:rPr lang="en-US" sz="1200" dirty="0" err="1"/>
              <a:t>Dalal</a:t>
            </a:r>
            <a:endParaRPr lang="en-US" sz="1200" dirty="0"/>
          </a:p>
        </p:txBody>
      </p:sp>
    </p:spTree>
    <p:extLst>
      <p:ext uri="{BB962C8B-B14F-4D97-AF65-F5344CB8AC3E}">
        <p14:creationId xmlns:p14="http://schemas.microsoft.com/office/powerpoint/2010/main" val="396716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175"/>
            <a:ext cx="8229600" cy="1143000"/>
          </a:xfrm>
        </p:spPr>
        <p:txBody>
          <a:bodyPr>
            <a:normAutofit/>
          </a:bodyPr>
          <a:lstStyle/>
          <a:p>
            <a:r>
              <a:rPr lang="en-US" sz="3600" dirty="0" err="1">
                <a:latin typeface="Calibri" charset="0"/>
              </a:rPr>
              <a:t>HoG</a:t>
            </a:r>
            <a:r>
              <a:rPr lang="en-US" sz="3600" dirty="0">
                <a:latin typeface="Calibri" charset="0"/>
              </a:rPr>
              <a:t> + SVM</a:t>
            </a:r>
          </a:p>
        </p:txBody>
      </p:sp>
      <p:sp>
        <p:nvSpPr>
          <p:cNvPr id="2" name="Content Placeholder 1"/>
          <p:cNvSpPr>
            <a:spLocks noGrp="1"/>
          </p:cNvSpPr>
          <p:nvPr>
            <p:ph idx="1"/>
          </p:nvPr>
        </p:nvSpPr>
        <p:spPr>
          <a:xfrm>
            <a:off x="457200" y="1146176"/>
            <a:ext cx="8229600" cy="618686"/>
          </a:xfrm>
        </p:spPr>
        <p:txBody>
          <a:bodyPr/>
          <a:lstStyle/>
          <a:p>
            <a:r>
              <a:rPr lang="en-US" dirty="0"/>
              <a:t>Visualization</a:t>
            </a:r>
          </a:p>
        </p:txBody>
      </p:sp>
      <p:pic>
        <p:nvPicPr>
          <p:cNvPr id="3" name="Picture 2" descr="Screen shot 2014-12-10 at 10.12.15 AM.png"/>
          <p:cNvPicPr>
            <a:picLocks noChangeAspect="1"/>
          </p:cNvPicPr>
          <p:nvPr/>
        </p:nvPicPr>
        <p:blipFill rotWithShape="1">
          <a:blip r:embed="rId3">
            <a:extLst>
              <a:ext uri="{28A0092B-C50C-407E-A947-70E740481C1C}">
                <a14:useLocalDpi xmlns:a14="http://schemas.microsoft.com/office/drawing/2010/main" val="0"/>
              </a:ext>
            </a:extLst>
          </a:blip>
          <a:srcRect r="926"/>
          <a:stretch/>
        </p:blipFill>
        <p:spPr>
          <a:xfrm>
            <a:off x="1624743" y="1764862"/>
            <a:ext cx="5850824" cy="4014059"/>
          </a:xfrm>
          <a:prstGeom prst="rect">
            <a:avLst/>
          </a:prstGeom>
        </p:spPr>
      </p:pic>
      <p:sp>
        <p:nvSpPr>
          <p:cNvPr id="5" name="TextBox 4"/>
          <p:cNvSpPr txBox="1"/>
          <p:nvPr/>
        </p:nvSpPr>
        <p:spPr>
          <a:xfrm>
            <a:off x="1699447" y="5650277"/>
            <a:ext cx="1811525" cy="369332"/>
          </a:xfrm>
          <a:prstGeom prst="rect">
            <a:avLst/>
          </a:prstGeom>
          <a:noFill/>
        </p:spPr>
        <p:txBody>
          <a:bodyPr wrap="square" rtlCol="0">
            <a:spAutoFit/>
          </a:bodyPr>
          <a:lstStyle/>
          <a:p>
            <a:pPr algn="ctr"/>
            <a:r>
              <a:rPr lang="en-US" dirty="0"/>
              <a:t>Test image</a:t>
            </a:r>
          </a:p>
        </p:txBody>
      </p:sp>
      <p:sp>
        <p:nvSpPr>
          <p:cNvPr id="45" name="TextBox 44"/>
          <p:cNvSpPr txBox="1"/>
          <p:nvPr/>
        </p:nvSpPr>
        <p:spPr>
          <a:xfrm>
            <a:off x="3626382" y="5635726"/>
            <a:ext cx="1811525" cy="369332"/>
          </a:xfrm>
          <a:prstGeom prst="rect">
            <a:avLst/>
          </a:prstGeom>
          <a:noFill/>
        </p:spPr>
        <p:txBody>
          <a:bodyPr wrap="square" rtlCol="0">
            <a:spAutoFit/>
          </a:bodyPr>
          <a:lstStyle/>
          <a:p>
            <a:pPr algn="ctr"/>
            <a:r>
              <a:rPr lang="en-US" dirty="0" err="1"/>
              <a:t>HoG</a:t>
            </a:r>
            <a:r>
              <a:rPr lang="en-US" dirty="0"/>
              <a:t> descriptor</a:t>
            </a:r>
          </a:p>
        </p:txBody>
      </p:sp>
      <p:sp>
        <p:nvSpPr>
          <p:cNvPr id="46" name="TextBox 45"/>
          <p:cNvSpPr txBox="1"/>
          <p:nvPr/>
        </p:nvSpPr>
        <p:spPr>
          <a:xfrm>
            <a:off x="4934863" y="5580117"/>
            <a:ext cx="3269647" cy="923330"/>
          </a:xfrm>
          <a:prstGeom prst="rect">
            <a:avLst/>
          </a:prstGeom>
          <a:noFill/>
        </p:spPr>
        <p:txBody>
          <a:bodyPr wrap="square" rtlCol="0">
            <a:spAutoFit/>
          </a:bodyPr>
          <a:lstStyle/>
          <a:p>
            <a:pPr algn="ctr"/>
            <a:r>
              <a:rPr lang="en-US" dirty="0" err="1"/>
              <a:t>HoG</a:t>
            </a:r>
            <a:r>
              <a:rPr lang="en-US" dirty="0"/>
              <a:t> descriptor with </a:t>
            </a:r>
          </a:p>
          <a:p>
            <a:pPr algn="ctr"/>
            <a:r>
              <a:rPr lang="en-US" dirty="0"/>
              <a:t>orientations weighted </a:t>
            </a:r>
          </a:p>
          <a:p>
            <a:pPr algn="ctr"/>
            <a:r>
              <a:rPr lang="en-US" dirty="0"/>
              <a:t>as positive by the SVM</a:t>
            </a:r>
          </a:p>
        </p:txBody>
      </p:sp>
    </p:spTree>
    <p:extLst>
      <p:ext uri="{BB962C8B-B14F-4D97-AF65-F5344CB8AC3E}">
        <p14:creationId xmlns:p14="http://schemas.microsoft.com/office/powerpoint/2010/main" val="1017058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3175"/>
            <a:ext cx="8229600" cy="1143000"/>
          </a:xfrm>
        </p:spPr>
        <p:txBody>
          <a:bodyPr>
            <a:normAutofit/>
          </a:bodyPr>
          <a:lstStyle/>
          <a:p>
            <a:r>
              <a:rPr lang="en-US" sz="3600" dirty="0" err="1">
                <a:latin typeface="Calibri" charset="0"/>
              </a:rPr>
              <a:t>HoG</a:t>
            </a:r>
            <a:r>
              <a:rPr lang="en-US" sz="3600" dirty="0">
                <a:latin typeface="Calibri" charset="0"/>
              </a:rPr>
              <a:t> + SVM</a:t>
            </a:r>
          </a:p>
        </p:txBody>
      </p:sp>
      <p:sp>
        <p:nvSpPr>
          <p:cNvPr id="2" name="Content Placeholder 1"/>
          <p:cNvSpPr>
            <a:spLocks noGrp="1"/>
          </p:cNvSpPr>
          <p:nvPr>
            <p:ph idx="1"/>
          </p:nvPr>
        </p:nvSpPr>
        <p:spPr/>
        <p:txBody>
          <a:bodyPr/>
          <a:lstStyle/>
          <a:p>
            <a:r>
              <a:rPr lang="en-US" dirty="0"/>
              <a:t>Visualization</a:t>
            </a:r>
          </a:p>
        </p:txBody>
      </p:sp>
      <p:pic>
        <p:nvPicPr>
          <p:cNvPr id="8" name="Picture 4" descr="crop_0006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5" descr="HOGcrop_000608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3205" y="2867451"/>
            <a:ext cx="1025525" cy="175895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6" descr="crop001027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10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7" descr="HOGcrop001027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605" y="2867451"/>
            <a:ext cx="1023938" cy="175577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8" descr="crop001083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9405" y="2867451"/>
            <a:ext cx="85725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9" descr="HOGcrop001083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0005" y="2867451"/>
            <a:ext cx="1023938" cy="17557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5824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err="1">
                <a:ea typeface="+mj-ea"/>
              </a:rPr>
              <a:t>HoG</a:t>
            </a:r>
            <a:r>
              <a:rPr lang="en-US" dirty="0">
                <a:ea typeface="+mj-ea"/>
              </a:rPr>
              <a:t> for other object class</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2650" y="1419226"/>
            <a:ext cx="3536950" cy="2239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1213" y="1417638"/>
            <a:ext cx="3424237" cy="2273300"/>
          </a:xfrm>
        </p:spPr>
      </p:pic>
      <p:pic>
        <p:nvPicPr>
          <p:cNvPr id="5" name="Picture 2"/>
          <p:cNvPicPr>
            <a:picLocks noChangeAspect="1" noChangeArrowheads="1"/>
          </p:cNvPicPr>
          <p:nvPr/>
        </p:nvPicPr>
        <p:blipFill>
          <a:blip r:embed="rId4" cstate="print"/>
          <a:srcRect/>
          <a:stretch>
            <a:fillRect/>
          </a:stretch>
        </p:blipFill>
        <p:spPr bwMode="auto">
          <a:xfrm>
            <a:off x="1024690" y="4048479"/>
            <a:ext cx="3556000" cy="2667000"/>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4267770" y="3986834"/>
            <a:ext cx="3784600" cy="2838450"/>
          </a:xfrm>
          <a:prstGeom prst="rect">
            <a:avLst/>
          </a:prstGeom>
          <a:noFill/>
          <a:ln w="9525">
            <a:noFill/>
            <a:miter lim="800000"/>
            <a:headEnd/>
            <a:tailEnd/>
          </a:ln>
        </p:spPr>
      </p:pic>
    </p:spTree>
    <p:extLst>
      <p:ext uri="{BB962C8B-B14F-4D97-AF65-F5344CB8AC3E}">
        <p14:creationId xmlns:p14="http://schemas.microsoft.com/office/powerpoint/2010/main" val="607700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39912"/>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Learning the visual vocabulary</a:t>
            </a: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4001702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8" name="TextBox 87">
            <a:extLst>
              <a:ext uri="{FF2B5EF4-FFF2-40B4-BE49-F238E27FC236}">
                <a16:creationId xmlns:a16="http://schemas.microsoft.com/office/drawing/2014/main" id="{F99F8AFD-F223-394A-97F2-0FE93074F378}"/>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6176575" y="1108773"/>
            <a:ext cx="1820050"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a:t>Visual vocabulary</a:t>
            </a:r>
          </a:p>
        </p:txBody>
      </p:sp>
      <p:sp>
        <p:nvSpPr>
          <p:cNvPr id="84"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3" name="TextBox 82">
            <a:extLst>
              <a:ext uri="{FF2B5EF4-FFF2-40B4-BE49-F238E27FC236}">
                <a16:creationId xmlns:a16="http://schemas.microsoft.com/office/drawing/2014/main" id="{A40487C6-3FC3-B24E-8855-F82317A488AA}"/>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
        <p:nvSpPr>
          <p:cNvPr id="86" name="Text Box 67">
            <a:extLst>
              <a:ext uri="{FF2B5EF4-FFF2-40B4-BE49-F238E27FC236}">
                <a16:creationId xmlns:a16="http://schemas.microsoft.com/office/drawing/2014/main" id="{9C813A3D-EE47-864E-8CD8-F63BB7A80C79}"/>
              </a:ext>
            </a:extLst>
          </p:cNvPr>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Tree>
    <p:extLst>
      <p:ext uri="{BB962C8B-B14F-4D97-AF65-F5344CB8AC3E}">
        <p14:creationId xmlns:p14="http://schemas.microsoft.com/office/powerpoint/2010/main" val="421898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a:t>
            </a:r>
          </a:p>
        </p:txBody>
      </p:sp>
      <mc:AlternateContent xmlns:mc="http://schemas.openxmlformats.org/markup-compatibility/2006" xmlns:a14="http://schemas.microsoft.com/office/drawing/2010/main">
        <mc:Choice Requires="a14">
          <p:sp>
            <p:nvSpPr>
              <p:cNvPr id="894979" name="Rectangle 3"/>
              <p:cNvSpPr>
                <a:spLocks noGrp="1" noChangeArrowheads="1"/>
              </p:cNvSpPr>
              <p:nvPr>
                <p:ph type="body" idx="4294967295"/>
              </p:nvPr>
            </p:nvSpPr>
            <p:spPr>
              <a:xfrm>
                <a:off x="457199" y="1032740"/>
                <a:ext cx="8229599" cy="5599554"/>
              </a:xfrm>
            </p:spPr>
            <p:txBody>
              <a:bodyPr>
                <a:normAutofit fontScale="85000" lnSpcReduction="10000"/>
              </a:bodyPr>
              <a:lstStyle/>
              <a:p>
                <a:pPr marL="533400" indent="-533400">
                  <a:buFontTx/>
                  <a:buChar char="•"/>
                </a:pPr>
                <a:r>
                  <a:rPr lang="en-US" dirty="0"/>
                  <a:t>Want to minimize the sum of Euclidean distances between feature vectors </a:t>
                </a:r>
                <a:r>
                  <a:rPr lang="en-US" b="1" dirty="0"/>
                  <a:t>x</a:t>
                </a:r>
                <a:r>
                  <a:rPr lang="en-US" baseline="-25000" dirty="0"/>
                  <a:t>i</a:t>
                </a:r>
                <a:r>
                  <a:rPr lang="en-US" dirty="0"/>
                  <a:t> and the nearest cluster centroids </a:t>
                </a:r>
                <a:r>
                  <a:rPr lang="en-US" b="1" dirty="0" err="1"/>
                  <a:t>m</a:t>
                </a:r>
                <a:r>
                  <a:rPr lang="en-US" baseline="-25000" dirty="0" err="1"/>
                  <a:t>k</a:t>
                </a:r>
                <a:r>
                  <a:rPr lang="en-US" dirty="0"/>
                  <a:t>:</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en-US" b="0" i="1" smtClean="0">
                                  <a:latin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r>
                                    <a:rPr lang="en-US" i="1">
                                      <a:latin typeface="Cambria Math" panose="02040503050406030204" pitchFamily="18" charset="0"/>
                                    </a:rPr>
                                    <m:t> )</m:t>
                                  </m:r>
                                </m:e>
                                <m:sup>
                                  <m:r>
                                    <a:rPr lang="en-US" i="1">
                                      <a:latin typeface="Cambria Math" panose="02040503050406030204" pitchFamily="18" charset="0"/>
                                    </a:rPr>
                                    <m:t>2</m:t>
                                  </m:r>
                                </m:sup>
                              </m:sSup>
                            </m:e>
                          </m:nary>
                        </m:e>
                      </m:nary>
                    </m:oMath>
                  </m:oMathPara>
                </a14:m>
                <a:br>
                  <a:rPr lang="en-US" dirty="0"/>
                </a:br>
                <a:endParaRPr lang="en-US" dirty="0"/>
              </a:p>
              <a:p>
                <a:pPr marL="533400" indent="-533400"/>
                <a:endParaRPr lang="en-US" sz="1600" dirty="0"/>
              </a:p>
              <a:p>
                <a:pPr marL="533400" indent="-533400"/>
                <a:r>
                  <a:rPr lang="en-US" dirty="0"/>
                  <a:t>Algorithm (Expectation-Maximization):</a:t>
                </a:r>
              </a:p>
              <a:p>
                <a:pPr marL="0" indent="0">
                  <a:buNone/>
                </a:pPr>
                <a:r>
                  <a:rPr lang="en-US" dirty="0"/>
                  <a:t>1. Initialize the K cluster centroids randomly</a:t>
                </a:r>
              </a:p>
              <a:p>
                <a:pPr marL="0" indent="0">
                  <a:buNone/>
                </a:pPr>
                <a:r>
                  <a:rPr lang="en-US" dirty="0"/>
                  <a:t>2. Iterate until clusters converge:</a:t>
                </a:r>
              </a:p>
              <a:p>
                <a:pPr marL="838200" lvl="1" indent="-381000"/>
                <a:r>
                  <a:rPr lang="en-US" dirty="0"/>
                  <a:t>a. Label each vector based on the nearest cluster centroid</a:t>
                </a:r>
              </a:p>
              <a:p>
                <a:pPr marL="838200" lvl="1" indent="-381000"/>
                <a:r>
                  <a:rPr lang="en-US" dirty="0"/>
                  <a:t>b. Recompute the centroid of each cluster = mean of all feature vectors assigned to a cluster</a:t>
                </a:r>
              </a:p>
            </p:txBody>
          </p:sp>
        </mc:Choice>
        <mc:Fallback xmlns="">
          <p:sp>
            <p:nvSpPr>
              <p:cNvPr id="894979" name="Rectangle 3"/>
              <p:cNvSpPr>
                <a:spLocks noGrp="1" noRot="1" noChangeAspect="1" noMove="1" noResize="1" noEditPoints="1" noAdjustHandles="1" noChangeArrowheads="1" noChangeShapeType="1" noTextEdit="1"/>
              </p:cNvSpPr>
              <p:nvPr>
                <p:ph type="body" idx="4294967295"/>
              </p:nvPr>
            </p:nvSpPr>
            <p:spPr>
              <a:xfrm>
                <a:off x="457199" y="1032740"/>
                <a:ext cx="8229599" cy="5599554"/>
              </a:xfrm>
              <a:blipFill>
                <a:blip r:embed="rId3"/>
                <a:stretch>
                  <a:fillRect l="-1543" t="-1810" r="-154"/>
                </a:stretch>
              </a:blipFill>
            </p:spPr>
            <p:txBody>
              <a:bodyPr/>
              <a:lstStyle/>
              <a:p>
                <a:r>
                  <a:rPr lang="en-US">
                    <a:noFill/>
                  </a:rPr>
                  <a:t> </a:t>
                </a:r>
              </a:p>
            </p:txBody>
          </p:sp>
        </mc:Fallback>
      </mc:AlternateContent>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497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497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49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497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97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49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15942</TotalTime>
  <Words>4193</Words>
  <Application>Microsoft Macintosh PowerPoint</Application>
  <PresentationFormat>On-screen Show (4:3)</PresentationFormat>
  <Paragraphs>1071</Paragraphs>
  <Slides>124</Slides>
  <Notes>99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124</vt:i4>
      </vt:variant>
    </vt:vector>
  </HeadingPairs>
  <TitlesOfParts>
    <vt:vector size="140" baseType="lpstr">
      <vt:lpstr>Arial</vt:lpstr>
      <vt:lpstr>Arial Black</vt:lpstr>
      <vt:lpstr>Calibri</vt:lpstr>
      <vt:lpstr>Cambria Math</vt:lpstr>
      <vt:lpstr>Courier New</vt:lpstr>
      <vt:lpstr>ETH Light</vt:lpstr>
      <vt:lpstr>Lucida Sans</vt:lpstr>
      <vt:lpstr>Ottawa</vt:lpstr>
      <vt:lpstr>Symbol</vt:lpstr>
      <vt:lpstr>Times New Roman</vt:lpstr>
      <vt:lpstr>Trebuchet MS</vt:lpstr>
      <vt:lpstr>Wingdings</vt:lpstr>
      <vt:lpstr>Office Theme</vt:lpstr>
      <vt:lpstr>Worksheet</vt:lpstr>
      <vt:lpstr>Image</vt:lpstr>
      <vt:lpstr>Equation</vt:lpstr>
      <vt:lpstr>PowerPoint Presentation</vt:lpstr>
      <vt:lpstr>Agenda</vt:lpstr>
      <vt:lpstr>What do you see?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Instance-level Object Recognition</vt:lpstr>
      <vt:lpstr>Generic Object Recognition</vt:lpstr>
      <vt:lpstr>Generic Object Recognition</vt:lpstr>
      <vt:lpstr>Hierarchical organization of object classes (Rosch – 1976)</vt:lpstr>
      <vt:lpstr>Examples of object classes</vt:lpstr>
      <vt:lpstr>How many object classes?</vt:lpstr>
      <vt:lpstr>PowerPoint Presentation</vt:lpstr>
      <vt:lpstr>PowerPoint Presentation</vt:lpstr>
      <vt:lpstr>PowerPoint Presentation</vt:lpstr>
      <vt:lpstr>PowerPoint Presentation</vt:lpstr>
      <vt:lpstr>Finding visually-similar objects</vt:lpstr>
      <vt:lpstr>Object recognition in computer vision</vt:lpstr>
      <vt:lpstr>PowerPoint Presentation</vt:lpstr>
      <vt:lpstr>Example: 2 classes - indoor/outdoor</vt:lpstr>
      <vt:lpstr>Supervised Learning</vt:lpstr>
      <vt:lpstr>Training stage</vt:lpstr>
      <vt:lpstr>Inference stage</vt:lpstr>
      <vt:lpstr>Feature extraction</vt:lpstr>
      <vt:lpstr>Histograms</vt:lpstr>
      <vt:lpstr>Histograms</vt:lpstr>
      <vt:lpstr>Histograms</vt:lpstr>
      <vt:lpstr>Computing distance between histograms</vt:lpstr>
      <vt:lpstr>Histograms: implementation details</vt:lpstr>
      <vt:lpstr>PowerPoint Presentation</vt:lpstr>
      <vt:lpstr>Bag-of-words</vt:lpstr>
      <vt:lpstr>PowerPoint Presentation</vt:lpstr>
      <vt:lpstr>PowerPoint Presentation</vt:lpstr>
      <vt:lpstr>PowerPoint Presentation</vt:lpstr>
      <vt:lpstr>PowerPoint Presentation</vt:lpstr>
      <vt:lpstr>Binary term-document incidence matrix</vt:lpstr>
      <vt:lpstr>Term-document count matrices</vt:lpstr>
      <vt:lpstr>Bag-of-words</vt:lpstr>
      <vt:lpstr>The Vector-Space Model</vt:lpstr>
      <vt:lpstr>Graphic Representation</vt:lpstr>
      <vt:lpstr>Document Collection</vt:lpstr>
      <vt:lpstr>Term Frequency (tf)</vt:lpstr>
      <vt:lpstr>Term frequency (tf)</vt:lpstr>
      <vt:lpstr>Document frequency (df)</vt:lpstr>
      <vt:lpstr>Inverse Document Frequency (idf)</vt:lpstr>
      <vt:lpstr>TF-IDF Weighting</vt:lpstr>
      <vt:lpstr>Cosine Similarity Measure</vt:lpstr>
      <vt:lpstr>PowerPoint Presentation</vt:lpstr>
      <vt:lpstr>Bag-of-visual-words</vt:lpstr>
      <vt:lpstr>PowerPoint Presentation</vt:lpstr>
      <vt:lpstr>Bag-of-visual-words</vt:lpstr>
      <vt:lpstr>Bag-of-visual-words</vt:lpstr>
      <vt:lpstr>Visual word vocabulary</vt:lpstr>
      <vt:lpstr>PowerPoint Presentation</vt:lpstr>
      <vt:lpstr>Bag-of-words-like models: texture representation</vt:lpstr>
      <vt:lpstr>Texture recognition</vt:lpstr>
      <vt:lpstr>Texture recognition</vt:lpstr>
      <vt:lpstr>Texture recognition</vt:lpstr>
      <vt:lpstr>PowerPoint Presentation</vt:lpstr>
      <vt:lpstr>PowerPoint Presentation</vt:lpstr>
      <vt:lpstr>Bag-of-visual-words</vt:lpstr>
      <vt:lpstr>2. Feature extraction</vt:lpstr>
      <vt:lpstr>2. Feature extraction</vt:lpstr>
      <vt:lpstr>2. Feature extraction</vt:lpstr>
      <vt:lpstr>Edges and derivatives</vt:lpstr>
      <vt:lpstr>Computing derivatives through convolution</vt:lpstr>
      <vt:lpstr>Computing derivatives through convolution</vt:lpstr>
      <vt:lpstr>Partial derivatives of an image</vt:lpstr>
      <vt:lpstr>Sobel filters</vt:lpstr>
      <vt:lpstr>Computing image gradient</vt:lpstr>
      <vt:lpstr>Computing image gradient</vt:lpstr>
      <vt:lpstr>Computing image gradient</vt:lpstr>
      <vt:lpstr>Computing image gradient</vt:lpstr>
      <vt:lpstr>Computing image gradient</vt:lpstr>
      <vt:lpstr>Image Gradient: Summary</vt:lpstr>
      <vt:lpstr> HoG for human detection</vt:lpstr>
      <vt:lpstr> HoG for human detection</vt:lpstr>
      <vt:lpstr> HoG for human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HoG + SVM</vt:lpstr>
      <vt:lpstr>HoG + SVM</vt:lpstr>
      <vt:lpstr>HoG for other object class</vt:lpstr>
      <vt:lpstr>3. Learning the visual vocabulary</vt:lpstr>
      <vt:lpstr>3. Learning the visual vocabulary</vt:lpstr>
      <vt:lpstr>3. Learning the visual vocabulary</vt:lpstr>
      <vt:lpstr>K-means clustering</vt:lpstr>
      <vt:lpstr>K-means clustering – 1.</vt:lpstr>
      <vt:lpstr>K-means clustering – 1.</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Output</vt:lpstr>
      <vt:lpstr>Visual word vocabulary</vt:lpstr>
      <vt:lpstr>Visual word vocabulary</vt:lpstr>
      <vt:lpstr>Limitations of bag-of-visual-words</vt:lpstr>
      <vt:lpstr>Location of features in the image</vt:lpstr>
      <vt:lpstr>Spatial pyramid</vt:lpstr>
      <vt:lpstr>Spatial pyramid</vt:lpstr>
      <vt:lpstr>Spatial pyramid</vt:lpstr>
      <vt:lpstr>Spatial pyramid</vt:lpstr>
      <vt:lpstr>Spatial pyramid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Radu Ionescu</cp:lastModifiedBy>
  <cp:revision>348</cp:revision>
  <dcterms:created xsi:type="dcterms:W3CDTF">2014-11-23T22:04:52Z</dcterms:created>
  <dcterms:modified xsi:type="dcterms:W3CDTF">2020-01-06T14:48:20Z</dcterms:modified>
</cp:coreProperties>
</file>